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73"/>
  </p:notesMasterIdLst>
  <p:sldIdLst>
    <p:sldId id="256" r:id="rId2"/>
    <p:sldId id="264" r:id="rId3"/>
    <p:sldId id="258" r:id="rId4"/>
    <p:sldId id="259" r:id="rId5"/>
    <p:sldId id="327" r:id="rId6"/>
    <p:sldId id="328" r:id="rId7"/>
    <p:sldId id="261" r:id="rId8"/>
    <p:sldId id="330" r:id="rId9"/>
    <p:sldId id="326" r:id="rId10"/>
    <p:sldId id="262" r:id="rId11"/>
    <p:sldId id="263"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E6DD17-90D0-4182-9838-FF71D6D905E5}" type="datetimeFigureOut">
              <a:rPr lang="tr-TR" smtClean="0"/>
              <a:t>15.12.2017</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A4C8C7-EE7E-4E82-9B8D-6A2370FB41B2}" type="slidenum">
              <a:rPr lang="tr-TR" smtClean="0"/>
              <a:t>‹#›</a:t>
            </a:fld>
            <a:endParaRPr lang="tr-TR"/>
          </a:p>
        </p:txBody>
      </p:sp>
    </p:spTree>
    <p:extLst>
      <p:ext uri="{BB962C8B-B14F-4D97-AF65-F5344CB8AC3E}">
        <p14:creationId xmlns:p14="http://schemas.microsoft.com/office/powerpoint/2010/main" val="1553772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dirty="0" smtClean="0"/>
              <a:t>Asıl başlık stili için tıklatın</a:t>
            </a:r>
            <a:endParaRPr lang="tr-TR" dirty="0"/>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hasCustomPrompt="1"/>
          </p:nvPr>
        </p:nvSpPr>
        <p:spPr/>
        <p:txBody>
          <a:bodyPr/>
          <a:lstStyle>
            <a:lvl1pPr>
              <a:defRPr>
                <a:solidFill>
                  <a:schemeClr val="tx1"/>
                </a:solidFill>
              </a:defRPr>
            </a:lvl1pPr>
          </a:lstStyle>
          <a:p>
            <a:pPr lvl="0"/>
            <a:r>
              <a:rPr lang="tr-TR" dirty="0" smtClean="0"/>
              <a:t>*	</a:t>
            </a:r>
            <a:endParaRPr lang="tr-T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dirty="0" smtClean="0"/>
              <a:t>Asıl başlık stili için tıklatın</a:t>
            </a:r>
            <a:endParaRPr lang="tr-TR" dirty="0"/>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dirty="0" smtClean="0"/>
              <a:t>*	</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ctr" defTabSz="914400" rtl="0" eaLnBrk="1" latinLnBrk="0" hangingPunct="1">
        <a:spcBef>
          <a:spcPct val="0"/>
        </a:spcBef>
        <a:buNone/>
        <a:defRPr sz="3200" b="1" kern="1200">
          <a:solidFill>
            <a:srgbClr val="FF0000"/>
          </a:solidFill>
          <a:latin typeface="Arial" pitchFamily="34" charset="0"/>
          <a:ea typeface="+mj-ea"/>
          <a:cs typeface="Arial" pitchFamily="34" charset="0"/>
        </a:defRPr>
      </a:lvl1pPr>
    </p:titleStyle>
    <p:bodyStyle>
      <a:lvl1pPr marL="0" indent="0" algn="l" defTabSz="914400" rtl="0" eaLnBrk="1" latinLnBrk="0" hangingPunct="1">
        <a:spcBef>
          <a:spcPct val="20000"/>
        </a:spcBef>
        <a:buFont typeface="Arial" pitchFamily="34" charset="0"/>
        <a:buNone/>
        <a:defRPr sz="2000" b="1"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3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ERASMUS+ BİLGİLENDİRME VE KOORDİNASYON TOPLANTISI</a:t>
            </a:r>
            <a:endParaRPr lang="tr-TR" dirty="0"/>
          </a:p>
        </p:txBody>
      </p:sp>
      <p:sp>
        <p:nvSpPr>
          <p:cNvPr id="3" name="Alt Başlık 2"/>
          <p:cNvSpPr>
            <a:spLocks noGrp="1"/>
          </p:cNvSpPr>
          <p:nvPr>
            <p:ph type="subTitle" idx="1"/>
          </p:nvPr>
        </p:nvSpPr>
        <p:spPr/>
        <p:txBody>
          <a:bodyPr/>
          <a:lstStyle/>
          <a:p>
            <a:r>
              <a:rPr lang="tr-TR" b="1" dirty="0" smtClean="0">
                <a:solidFill>
                  <a:srgbClr val="FF0000"/>
                </a:solidFill>
                <a:latin typeface="Arial" pitchFamily="34" charset="0"/>
                <a:cs typeface="Arial" pitchFamily="34" charset="0"/>
              </a:rPr>
              <a:t>Milli Savunma Üniversitesi</a:t>
            </a:r>
          </a:p>
          <a:p>
            <a:r>
              <a:rPr lang="tr-TR" b="1" dirty="0" smtClean="0">
                <a:solidFill>
                  <a:srgbClr val="FF0000"/>
                </a:solidFill>
                <a:latin typeface="Arial" pitchFamily="34" charset="0"/>
                <a:cs typeface="Arial" pitchFamily="34" charset="0"/>
              </a:rPr>
              <a:t>(MSÜ)</a:t>
            </a:r>
          </a:p>
          <a:p>
            <a:r>
              <a:rPr lang="tr-TR" b="1" dirty="0" smtClean="0">
                <a:solidFill>
                  <a:srgbClr val="FF0000"/>
                </a:solidFill>
                <a:latin typeface="Arial" pitchFamily="34" charset="0"/>
                <a:cs typeface="Arial" pitchFamily="34" charset="0"/>
              </a:rPr>
              <a:t>(12 Aralık 2017)</a:t>
            </a:r>
            <a:endParaRPr lang="tr-TR"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24198719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Yükseköğretim </a:t>
            </a:r>
            <a:r>
              <a:rPr lang="tr-TR" dirty="0" smtClean="0"/>
              <a:t>Personelinin </a:t>
            </a:r>
            <a:r>
              <a:rPr lang="tr-TR" dirty="0"/>
              <a:t/>
            </a:r>
            <a:br>
              <a:rPr lang="tr-TR" dirty="0"/>
            </a:br>
            <a:r>
              <a:rPr lang="tr-TR" dirty="0" smtClean="0"/>
              <a:t>Hareketliliği</a:t>
            </a:r>
            <a:endParaRPr lang="tr-TR" dirty="0"/>
          </a:p>
        </p:txBody>
      </p:sp>
      <p:sp>
        <p:nvSpPr>
          <p:cNvPr id="3" name="İçerik Yer Tutucusu 2"/>
          <p:cNvSpPr>
            <a:spLocks noGrp="1"/>
          </p:cNvSpPr>
          <p:nvPr>
            <p:ph idx="1"/>
          </p:nvPr>
        </p:nvSpPr>
        <p:spPr/>
        <p:txBody>
          <a:bodyPr>
            <a:normAutofit lnSpcReduction="10000"/>
          </a:bodyPr>
          <a:lstStyle/>
          <a:p>
            <a:pPr algn="just">
              <a:tabLst>
                <a:tab pos="354013" algn="l"/>
              </a:tabLst>
            </a:pPr>
            <a:r>
              <a:rPr lang="tr-TR" dirty="0" smtClean="0"/>
              <a:t>*	Personel </a:t>
            </a:r>
            <a:r>
              <a:rPr lang="tr-TR" dirty="0"/>
              <a:t>ders verme hareketliliği, Türkiye’de ECHE sahibi bir yükseköğretim kurumunda ders vermekle yükümlü olan bir personelin, program ülkelerinden birinde ECHE sahibi bir yükseköğretim kurumunda öğrencilere ders vermesine ve ders vermeye ilişkin olarak karşı kurumla ortaklaşa akademik/eğitsel faaliyetler gerçekleştirmesine imkân sağlayan faaliyet alanıdır</a:t>
            </a:r>
            <a:r>
              <a:rPr lang="tr-TR" dirty="0" smtClean="0"/>
              <a:t>.</a:t>
            </a:r>
          </a:p>
          <a:p>
            <a:pPr algn="just">
              <a:tabLst>
                <a:tab pos="354013" algn="l"/>
              </a:tabLst>
            </a:pPr>
            <a:endParaRPr lang="tr-TR" dirty="0" smtClean="0"/>
          </a:p>
          <a:p>
            <a:pPr algn="just">
              <a:tabLst>
                <a:tab pos="354013" algn="l"/>
              </a:tabLst>
            </a:pPr>
            <a:r>
              <a:rPr lang="tr-TR" dirty="0"/>
              <a:t>*	Personel ders verme hareketliliği kapsamında, program ülkelerinden birinde yerleşik bir işletmede çalışan personelin Türkiye’de ECHE sahibi bir yükseköğretim kurumunda, öğrencilere ders vermek üzere davet edilmesi de mümkündür. İşletmeden ders vermek üzere davet edilecek personelin yurtdışında bir işletmede, eğitim merkezinde, araştırma merkezinde, ya da işletme tanımına uyan diğer bir kuruluşta istihdam edilmiş olması gerekmektedir.</a:t>
            </a:r>
          </a:p>
        </p:txBody>
      </p:sp>
    </p:spTree>
    <p:extLst>
      <p:ext uri="{BB962C8B-B14F-4D97-AF65-F5344CB8AC3E}">
        <p14:creationId xmlns:p14="http://schemas.microsoft.com/office/powerpoint/2010/main" val="1218472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Yükseköğretim Personelinin </a:t>
            </a:r>
            <a:br>
              <a:rPr lang="tr-TR" dirty="0"/>
            </a:br>
            <a:r>
              <a:rPr lang="tr-TR" dirty="0"/>
              <a:t>Hareketliliği</a:t>
            </a:r>
          </a:p>
        </p:txBody>
      </p:sp>
      <p:sp>
        <p:nvSpPr>
          <p:cNvPr id="3" name="İçerik Yer Tutucusu 2"/>
          <p:cNvSpPr>
            <a:spLocks noGrp="1"/>
          </p:cNvSpPr>
          <p:nvPr>
            <p:ph idx="1"/>
          </p:nvPr>
        </p:nvSpPr>
        <p:spPr/>
        <p:txBody>
          <a:bodyPr/>
          <a:lstStyle/>
          <a:p>
            <a:pPr algn="just">
              <a:tabLst>
                <a:tab pos="354013" algn="l"/>
              </a:tabLst>
            </a:pPr>
            <a:r>
              <a:rPr lang="tr-TR" dirty="0" smtClean="0"/>
              <a:t>*	Personel </a:t>
            </a:r>
            <a:r>
              <a:rPr lang="tr-TR" dirty="0"/>
              <a:t>ders verme faaliyeti gün tabanlı bir faaliyettir ve ders verilen günler için hibe ödemesi yapılır. Bu nedenle Personel Ders Verme Hareketliliği Anlaşmasında (</a:t>
            </a:r>
            <a:r>
              <a:rPr lang="tr-TR" dirty="0" err="1"/>
              <a:t>Staff</a:t>
            </a:r>
            <a:r>
              <a:rPr lang="tr-TR" dirty="0"/>
              <a:t> </a:t>
            </a:r>
            <a:r>
              <a:rPr lang="tr-TR" dirty="0" err="1"/>
              <a:t>Mobility</a:t>
            </a:r>
            <a:r>
              <a:rPr lang="tr-TR" dirty="0"/>
              <a:t> </a:t>
            </a:r>
            <a:r>
              <a:rPr lang="tr-TR" dirty="0" err="1"/>
              <a:t>For</a:t>
            </a:r>
            <a:r>
              <a:rPr lang="tr-TR" dirty="0"/>
              <a:t> </a:t>
            </a:r>
            <a:r>
              <a:rPr lang="tr-TR" dirty="0" err="1"/>
              <a:t>Teaching</a:t>
            </a:r>
            <a:r>
              <a:rPr lang="tr-TR" dirty="0"/>
              <a:t> - </a:t>
            </a:r>
            <a:r>
              <a:rPr lang="tr-TR" dirty="0" err="1"/>
              <a:t>Mobility</a:t>
            </a:r>
            <a:r>
              <a:rPr lang="tr-TR" dirty="0"/>
              <a:t> </a:t>
            </a:r>
            <a:r>
              <a:rPr lang="tr-TR" dirty="0" err="1"/>
              <a:t>Agreement</a:t>
            </a:r>
            <a:r>
              <a:rPr lang="tr-TR" dirty="0"/>
              <a:t>) ders verme programının gün bazında belirtilmesi gerekir</a:t>
            </a:r>
            <a:r>
              <a:rPr lang="tr-TR" dirty="0" smtClean="0"/>
              <a:t>.</a:t>
            </a:r>
          </a:p>
          <a:p>
            <a:pPr algn="just">
              <a:tabLst>
                <a:tab pos="354013" algn="l"/>
              </a:tabLst>
            </a:pPr>
            <a:endParaRPr lang="tr-TR" dirty="0" smtClean="0"/>
          </a:p>
          <a:p>
            <a:pPr algn="just">
              <a:tabLst>
                <a:tab pos="354013" algn="l"/>
              </a:tabLst>
            </a:pPr>
            <a:r>
              <a:rPr lang="tr-TR" dirty="0"/>
              <a:t>*	Personel eğitim alma hareketliliği, Türkiye’de ECHE sahibi bir yükseköğretim kurumunda istihdam edilmiş herhangi bir personelin, program ülkelerinden birinde eğitim almasına imkân sağlayan faaliyet alanıdır. Bu faaliyet kapsamında kişinin mevcut işi ile ilgili konularda sahip olduğu becerileri geliştirmek üzere çeşitli eğitimler (işbaşı eğitimleri, gözlem süreçleri gibi) alması mümkündür. Konferans katılımları ise faaliyet kapsamında desteklenememektedir.</a:t>
            </a:r>
            <a:r>
              <a:rPr lang="tr-TR" dirty="0" smtClean="0"/>
              <a:t>	</a:t>
            </a:r>
          </a:p>
          <a:p>
            <a:pPr algn="just">
              <a:tabLst>
                <a:tab pos="354013" algn="l"/>
              </a:tabLst>
            </a:pPr>
            <a:endParaRPr lang="tr-TR" dirty="0"/>
          </a:p>
        </p:txBody>
      </p:sp>
    </p:spTree>
    <p:extLst>
      <p:ext uri="{BB962C8B-B14F-4D97-AF65-F5344CB8AC3E}">
        <p14:creationId xmlns:p14="http://schemas.microsoft.com/office/powerpoint/2010/main" val="1218472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Yükseköğretim Personelinin </a:t>
            </a:r>
            <a:br>
              <a:rPr lang="tr-TR" dirty="0"/>
            </a:br>
            <a:r>
              <a:rPr lang="tr-TR" dirty="0"/>
              <a:t>Hareketliliği</a:t>
            </a:r>
          </a:p>
        </p:txBody>
      </p:sp>
      <p:sp>
        <p:nvSpPr>
          <p:cNvPr id="3" name="İçerik Yer Tutucusu 2"/>
          <p:cNvSpPr>
            <a:spLocks noGrp="1"/>
          </p:cNvSpPr>
          <p:nvPr>
            <p:ph idx="1"/>
          </p:nvPr>
        </p:nvSpPr>
        <p:spPr/>
        <p:txBody>
          <a:bodyPr/>
          <a:lstStyle/>
          <a:p>
            <a:pPr algn="just" defTabSz="354013"/>
            <a:r>
              <a:rPr lang="tr-TR" dirty="0" smtClean="0"/>
              <a:t>*	Eğitim </a:t>
            </a:r>
            <a:r>
              <a:rPr lang="tr-TR" dirty="0"/>
              <a:t>almak üzere gidilecek işletme yurtdışında bir eğitim merkezi, araştırma merkezi, yükseköğretim kurumu ya da işletme tanımına uyan diğer bir kuruluş olabilir.	</a:t>
            </a:r>
            <a:endParaRPr lang="tr-TR" dirty="0" smtClean="0"/>
          </a:p>
          <a:p>
            <a:pPr algn="just" defTabSz="354013"/>
            <a:endParaRPr lang="tr-TR" dirty="0" smtClean="0"/>
          </a:p>
          <a:p>
            <a:pPr algn="just" defTabSz="354013"/>
            <a:r>
              <a:rPr lang="tr-TR" dirty="0"/>
              <a:t>*	Personel eğitim alma faaliyeti tam zamanlı bir faaliyettir ve tam gün eğitim alınan süreler için hibe ödemesi yapılır. Bu nedenle Personel Eğitim Alma Hareketliliği Anlaşmasında (</a:t>
            </a:r>
            <a:r>
              <a:rPr lang="tr-TR" dirty="0" err="1"/>
              <a:t>Staff</a:t>
            </a:r>
            <a:r>
              <a:rPr lang="tr-TR" dirty="0"/>
              <a:t> </a:t>
            </a:r>
            <a:r>
              <a:rPr lang="tr-TR" dirty="0" err="1"/>
              <a:t>Mobility</a:t>
            </a:r>
            <a:r>
              <a:rPr lang="tr-TR" dirty="0"/>
              <a:t> </a:t>
            </a:r>
            <a:r>
              <a:rPr lang="tr-TR" dirty="0" err="1"/>
              <a:t>For</a:t>
            </a:r>
            <a:r>
              <a:rPr lang="tr-TR" dirty="0"/>
              <a:t> Training - </a:t>
            </a:r>
            <a:r>
              <a:rPr lang="tr-TR" dirty="0" err="1"/>
              <a:t>Mobility</a:t>
            </a:r>
            <a:r>
              <a:rPr lang="tr-TR" dirty="0"/>
              <a:t> </a:t>
            </a:r>
            <a:r>
              <a:rPr lang="tr-TR" dirty="0" err="1"/>
              <a:t>Agreement</a:t>
            </a:r>
            <a:r>
              <a:rPr lang="tr-TR" dirty="0"/>
              <a:t>) eğitim alma programının gün bazında belirtilmesi gerekir.</a:t>
            </a:r>
          </a:p>
        </p:txBody>
      </p:sp>
    </p:spTree>
    <p:extLst>
      <p:ext uri="{BB962C8B-B14F-4D97-AF65-F5344CB8AC3E}">
        <p14:creationId xmlns:p14="http://schemas.microsoft.com/office/powerpoint/2010/main" val="176804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Yükseköğretim Personelinin </a:t>
            </a:r>
            <a:br>
              <a:rPr lang="tr-TR" dirty="0"/>
            </a:br>
            <a:r>
              <a:rPr lang="tr-TR" dirty="0"/>
              <a:t>Hareketliliği</a:t>
            </a:r>
          </a:p>
        </p:txBody>
      </p:sp>
      <p:sp>
        <p:nvSpPr>
          <p:cNvPr id="3" name="İçerik Yer Tutucusu 2"/>
          <p:cNvSpPr>
            <a:spLocks noGrp="1"/>
          </p:cNvSpPr>
          <p:nvPr>
            <p:ph idx="1"/>
          </p:nvPr>
        </p:nvSpPr>
        <p:spPr/>
        <p:txBody>
          <a:bodyPr/>
          <a:lstStyle/>
          <a:p>
            <a:pPr algn="just"/>
            <a:r>
              <a:rPr lang="tr-TR" dirty="0" smtClean="0"/>
              <a:t>* Personel </a:t>
            </a:r>
            <a:r>
              <a:rPr lang="tr-TR" dirty="0"/>
              <a:t>ders verme hareketliliği için faaliyet süresi, seyahat hariç en az ardışık 2 iş günü ve en fazla 2 ay olarak belirlenmiştir. Bununla birlikte, faaliyetin geçerli bir faaliyet olarak değerlendirilebilmesi için en az 8 ders saati ders verilmesi zorunludur</a:t>
            </a:r>
            <a:r>
              <a:rPr lang="tr-TR" dirty="0" smtClean="0"/>
              <a:t>.</a:t>
            </a:r>
          </a:p>
          <a:p>
            <a:pPr algn="just"/>
            <a:endParaRPr lang="tr-TR" dirty="0" smtClean="0"/>
          </a:p>
          <a:p>
            <a:pPr algn="just"/>
            <a:r>
              <a:rPr lang="tr-TR" dirty="0"/>
              <a:t>* Faaliyetin 1 haftadan uzun gerçekleştiği durumlarda, verilmesi gereken zorunlu ders saatinin süre ile orantılı olarak artması gerekmektedir (örneğin, 1 hafta sürecek bir faaliyette 8 saat ders verilmesi zorunlu olduğundan, 2 hafta sürecek bir faaliyette en az 16 saat ders verilmesi zorunludur).</a:t>
            </a:r>
          </a:p>
        </p:txBody>
      </p:sp>
    </p:spTree>
    <p:extLst>
      <p:ext uri="{BB962C8B-B14F-4D97-AF65-F5344CB8AC3E}">
        <p14:creationId xmlns:p14="http://schemas.microsoft.com/office/powerpoint/2010/main" val="1152884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Yükseköğretim Personelinin </a:t>
            </a:r>
            <a:br>
              <a:rPr lang="tr-TR" dirty="0"/>
            </a:br>
            <a:r>
              <a:rPr lang="tr-TR" dirty="0"/>
              <a:t>Hareketliliği</a:t>
            </a:r>
          </a:p>
        </p:txBody>
      </p:sp>
      <p:sp>
        <p:nvSpPr>
          <p:cNvPr id="3" name="İçerik Yer Tutucusu 2"/>
          <p:cNvSpPr>
            <a:spLocks noGrp="1"/>
          </p:cNvSpPr>
          <p:nvPr>
            <p:ph idx="1"/>
          </p:nvPr>
        </p:nvSpPr>
        <p:spPr/>
        <p:txBody>
          <a:bodyPr/>
          <a:lstStyle/>
          <a:p>
            <a:pPr algn="just">
              <a:tabLst>
                <a:tab pos="354013" algn="l"/>
              </a:tabLst>
            </a:pPr>
            <a:r>
              <a:rPr lang="tr-TR" dirty="0" smtClean="0"/>
              <a:t>*	Personel </a:t>
            </a:r>
            <a:r>
              <a:rPr lang="tr-TR" dirty="0"/>
              <a:t>eğitim alma hareketliliği için faaliyet süresi, seyahat hariç en az ardışık 2 iş günü ve en fazla 2 ay olarak belirlenmiştir</a:t>
            </a:r>
            <a:r>
              <a:rPr lang="tr-TR" dirty="0" smtClean="0"/>
              <a:t>.</a:t>
            </a:r>
          </a:p>
          <a:p>
            <a:pPr algn="just">
              <a:tabLst>
                <a:tab pos="354013" algn="l"/>
              </a:tabLst>
            </a:pPr>
            <a:endParaRPr lang="tr-TR" dirty="0" smtClean="0"/>
          </a:p>
          <a:p>
            <a:pPr algn="just">
              <a:tabLst>
                <a:tab pos="354013" algn="l"/>
              </a:tabLst>
            </a:pPr>
            <a:r>
              <a:rPr lang="tr-TR" dirty="0" smtClean="0"/>
              <a:t>*	Personel </a:t>
            </a:r>
            <a:r>
              <a:rPr lang="tr-TR" dirty="0"/>
              <a:t>hareketliliği faaliyetinde seçim süreci; ilan, başvuru alımı ve değerlendirmeden oluşan bir süreçtir</a:t>
            </a:r>
            <a:r>
              <a:rPr lang="tr-TR" dirty="0" smtClean="0"/>
              <a:t>.</a:t>
            </a:r>
          </a:p>
          <a:p>
            <a:pPr algn="just">
              <a:tabLst>
                <a:tab pos="354013" algn="l"/>
              </a:tabLst>
            </a:pPr>
            <a:endParaRPr lang="tr-TR" dirty="0" smtClean="0"/>
          </a:p>
          <a:p>
            <a:pPr algn="just">
              <a:tabLst>
                <a:tab pos="354013" algn="l"/>
              </a:tabLst>
            </a:pPr>
            <a:r>
              <a:rPr lang="tr-TR" dirty="0"/>
              <a:t>*	Yükseköğretim kurumunun internet sayfası, çeşitli ilan panoları ve hedef kitlenin kurumsal e-posta adreslerine gönderilen e-postalar aracılığı ile ders verme/eğitim alma hareketliliği ve başvuru süreci hakkında bilgi verilerek ilana çıkılmış olur.</a:t>
            </a:r>
          </a:p>
        </p:txBody>
      </p:sp>
    </p:spTree>
    <p:extLst>
      <p:ext uri="{BB962C8B-B14F-4D97-AF65-F5344CB8AC3E}">
        <p14:creationId xmlns:p14="http://schemas.microsoft.com/office/powerpoint/2010/main" val="3797125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Yükseköğretim Personelinin </a:t>
            </a:r>
            <a:br>
              <a:rPr lang="tr-TR" dirty="0"/>
            </a:br>
            <a:r>
              <a:rPr lang="tr-TR" dirty="0"/>
              <a:t>Hareketliliği</a:t>
            </a:r>
          </a:p>
        </p:txBody>
      </p:sp>
      <p:sp>
        <p:nvSpPr>
          <p:cNvPr id="3" name="İçerik Yer Tutucusu 2"/>
          <p:cNvSpPr>
            <a:spLocks noGrp="1"/>
          </p:cNvSpPr>
          <p:nvPr>
            <p:ph idx="1"/>
          </p:nvPr>
        </p:nvSpPr>
        <p:spPr/>
        <p:txBody>
          <a:bodyPr/>
          <a:lstStyle/>
          <a:p>
            <a:pPr algn="just">
              <a:tabLst>
                <a:tab pos="354013" algn="l"/>
              </a:tabLst>
            </a:pPr>
            <a:r>
              <a:rPr lang="tr-TR" dirty="0"/>
              <a:t>*	İlanın amacına ulaşabilmesi için internet sayfasında ve ilan panolarında en az 20 gün süre ile tutulması beklenir.</a:t>
            </a:r>
          </a:p>
          <a:p>
            <a:pPr algn="just"/>
            <a:r>
              <a:rPr lang="tr-TR" dirty="0"/>
              <a:t>İlanda asgari aşağıdaki bilgilerin yer alması gerekmektedir</a:t>
            </a:r>
            <a:r>
              <a:rPr lang="tr-TR" dirty="0" smtClean="0"/>
              <a:t>:</a:t>
            </a:r>
          </a:p>
          <a:p>
            <a:pPr algn="just"/>
            <a:endParaRPr lang="tr-TR" dirty="0" smtClean="0"/>
          </a:p>
          <a:p>
            <a:pPr algn="just">
              <a:tabLst>
                <a:tab pos="354013" algn="l"/>
              </a:tabLst>
            </a:pPr>
            <a:r>
              <a:rPr lang="tr-TR" dirty="0" smtClean="0"/>
              <a:t>	- </a:t>
            </a:r>
            <a:r>
              <a:rPr lang="tr-TR" dirty="0"/>
              <a:t>Yükseköğretim kurumunun ders verme/eğitim alma faaliyetleri için her bölümüne/birimine ayırdığı kontenjan sayıları, (işletmelerden ders vermek üzere personel davet edilmesi planlanıyorsa, bu faaliyet çeşidi için ayrılan kontenjan sayısı</a:t>
            </a:r>
            <a:r>
              <a:rPr lang="tr-TR" dirty="0" smtClean="0"/>
              <a:t>),</a:t>
            </a:r>
          </a:p>
          <a:p>
            <a:pPr algn="just">
              <a:tabLst>
                <a:tab pos="354013" algn="l"/>
              </a:tabLst>
            </a:pPr>
            <a:endParaRPr lang="tr-TR" dirty="0"/>
          </a:p>
          <a:p>
            <a:pPr algn="just">
              <a:tabLst>
                <a:tab pos="354013" algn="l"/>
              </a:tabLst>
            </a:pPr>
            <a:r>
              <a:rPr lang="tr-TR" dirty="0" smtClean="0"/>
              <a:t>	- </a:t>
            </a:r>
            <a:r>
              <a:rPr lang="tr-TR" dirty="0"/>
              <a:t>Yükseköğretim kurumunun ders verme/eğitim alma faaliyetleri kapsamında sahip olduğu aktif anlaşmalar, anlaşmalara ait kontenjan sayıları ve her kontenjan için hangi bölümlerin/birimlerin başvuruda bulunabileceği bilgisi,</a:t>
            </a:r>
          </a:p>
        </p:txBody>
      </p:sp>
    </p:spTree>
    <p:extLst>
      <p:ext uri="{BB962C8B-B14F-4D97-AF65-F5344CB8AC3E}">
        <p14:creationId xmlns:p14="http://schemas.microsoft.com/office/powerpoint/2010/main" val="19126617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Yükseköğretim Personelinin </a:t>
            </a:r>
            <a:br>
              <a:rPr lang="tr-TR" dirty="0"/>
            </a:br>
            <a:r>
              <a:rPr lang="tr-TR" dirty="0"/>
              <a:t>Hareketliliği</a:t>
            </a:r>
          </a:p>
        </p:txBody>
      </p:sp>
      <p:sp>
        <p:nvSpPr>
          <p:cNvPr id="3" name="İçerik Yer Tutucusu 2"/>
          <p:cNvSpPr>
            <a:spLocks noGrp="1"/>
          </p:cNvSpPr>
          <p:nvPr>
            <p:ph idx="1"/>
          </p:nvPr>
        </p:nvSpPr>
        <p:spPr/>
        <p:txBody>
          <a:bodyPr/>
          <a:lstStyle/>
          <a:p>
            <a:pPr algn="just"/>
            <a:r>
              <a:rPr lang="tr-TR" dirty="0"/>
              <a:t>- Anlaşma yapılmasına gerek olmayan personel eğitim alma faaliyeti için başvuru yöntemi hakkında bilgi,</a:t>
            </a:r>
          </a:p>
          <a:p>
            <a:pPr algn="just"/>
            <a:r>
              <a:rPr lang="tr-TR" dirty="0"/>
              <a:t>- Kimlerin başvuruda bulunabileceği bilgisi,</a:t>
            </a:r>
          </a:p>
          <a:p>
            <a:pPr algn="just"/>
            <a:r>
              <a:rPr lang="tr-TR" dirty="0"/>
              <a:t>- Faaliyetten faydalanabilmek için gerekli asgari şartlar,</a:t>
            </a:r>
          </a:p>
          <a:p>
            <a:pPr algn="just"/>
            <a:r>
              <a:rPr lang="tr-TR" dirty="0"/>
              <a:t>- Başvuru sırasında teslim edilmesi gereken belgeler,</a:t>
            </a:r>
          </a:p>
          <a:p>
            <a:pPr algn="just"/>
            <a:r>
              <a:rPr lang="tr-TR" dirty="0"/>
              <a:t>- Son başvuru tarihi ve yeri (personele başvuruda bulunması için en az 15 gün süre tanınır),</a:t>
            </a:r>
          </a:p>
          <a:p>
            <a:pPr algn="just"/>
            <a:r>
              <a:rPr lang="tr-TR" dirty="0"/>
              <a:t>- Değerlendirme ölçütleri ve toplam içerisindeki payları,</a:t>
            </a:r>
          </a:p>
          <a:p>
            <a:pPr algn="just"/>
            <a:r>
              <a:rPr lang="tr-TR" dirty="0"/>
              <a:t>- Seçilen personele sağlanacak maddi destek hakkında bilgi,</a:t>
            </a:r>
          </a:p>
          <a:p>
            <a:pPr algn="just"/>
            <a:r>
              <a:rPr lang="tr-TR" dirty="0"/>
              <a:t>- Faaliyetten </a:t>
            </a:r>
            <a:r>
              <a:rPr lang="tr-TR" dirty="0" err="1"/>
              <a:t>hibesiz</a:t>
            </a:r>
            <a:r>
              <a:rPr lang="tr-TR" dirty="0"/>
              <a:t> olarak faydalanma imkânı hakkında bilgi.</a:t>
            </a:r>
          </a:p>
          <a:p>
            <a:pPr algn="just"/>
            <a:r>
              <a:rPr lang="tr-TR" dirty="0"/>
              <a:t>- Engelli personele ilişkin ilave destek ve imkânlar hakkında bilgi.</a:t>
            </a:r>
          </a:p>
        </p:txBody>
      </p:sp>
    </p:spTree>
    <p:extLst>
      <p:ext uri="{BB962C8B-B14F-4D97-AF65-F5344CB8AC3E}">
        <p14:creationId xmlns:p14="http://schemas.microsoft.com/office/powerpoint/2010/main" val="6670277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Yükseköğretim Personelinin </a:t>
            </a:r>
            <a:br>
              <a:rPr lang="tr-TR" dirty="0"/>
            </a:br>
            <a:r>
              <a:rPr lang="tr-TR" dirty="0"/>
              <a:t>Hareketliliği</a:t>
            </a:r>
          </a:p>
        </p:txBody>
      </p:sp>
      <p:sp>
        <p:nvSpPr>
          <p:cNvPr id="3" name="İçerik Yer Tutucusu 2"/>
          <p:cNvSpPr>
            <a:spLocks noGrp="1"/>
          </p:cNvSpPr>
          <p:nvPr>
            <p:ph idx="1"/>
          </p:nvPr>
        </p:nvSpPr>
        <p:spPr/>
        <p:txBody>
          <a:bodyPr/>
          <a:lstStyle/>
          <a:p>
            <a:pPr algn="just">
              <a:tabLst>
                <a:tab pos="354013" algn="l"/>
              </a:tabLst>
            </a:pPr>
            <a:r>
              <a:rPr lang="tr-TR" dirty="0" smtClean="0"/>
              <a:t>*	Başvuru </a:t>
            </a:r>
            <a:r>
              <a:rPr lang="tr-TR" dirty="0"/>
              <a:t>Süreci</a:t>
            </a:r>
          </a:p>
          <a:p>
            <a:pPr algn="just">
              <a:tabLst>
                <a:tab pos="354013" algn="l"/>
              </a:tabLst>
            </a:pPr>
            <a:r>
              <a:rPr lang="tr-TR" dirty="0" smtClean="0"/>
              <a:t>	-	Ders </a:t>
            </a:r>
            <a:r>
              <a:rPr lang="tr-TR" dirty="0"/>
              <a:t>verme/eğitim alma hareketliliği kapsamında alınacak tüm başvurular yükseköğretim kurumu tarafından belirlenen bir son başvuru tarihine kadar alınır. Yükseköğretim kurumu isterse, aynı sözleşme dönemi için birden fazla ilana çıkabilir ve birden fazla başvuru tarihi belirleyebilir</a:t>
            </a:r>
            <a:r>
              <a:rPr lang="tr-TR" dirty="0" smtClean="0"/>
              <a:t>.</a:t>
            </a:r>
          </a:p>
          <a:p>
            <a:pPr algn="just">
              <a:tabLst>
                <a:tab pos="354013" algn="l"/>
              </a:tabLst>
            </a:pPr>
            <a:endParaRPr lang="tr-TR" dirty="0"/>
          </a:p>
          <a:p>
            <a:pPr algn="just">
              <a:tabLst>
                <a:tab pos="354013" algn="l"/>
              </a:tabLst>
            </a:pPr>
            <a:r>
              <a:rPr lang="tr-TR" dirty="0" smtClean="0"/>
              <a:t>	-	Tüm </a:t>
            </a:r>
            <a:r>
              <a:rPr lang="tr-TR" dirty="0"/>
              <a:t>başvuruların yükseköğretim kurumu tarafından kayıt altına alınması ve ofiste saklanması gerekmektedir.</a:t>
            </a:r>
          </a:p>
        </p:txBody>
      </p:sp>
    </p:spTree>
    <p:extLst>
      <p:ext uri="{BB962C8B-B14F-4D97-AF65-F5344CB8AC3E}">
        <p14:creationId xmlns:p14="http://schemas.microsoft.com/office/powerpoint/2010/main" val="4116748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Yükseköğretim Personelinin </a:t>
            </a:r>
            <a:br>
              <a:rPr lang="tr-TR" dirty="0"/>
            </a:br>
            <a:r>
              <a:rPr lang="tr-TR" dirty="0"/>
              <a:t>Hareketliliği</a:t>
            </a:r>
          </a:p>
        </p:txBody>
      </p:sp>
      <p:sp>
        <p:nvSpPr>
          <p:cNvPr id="3" name="İçerik Yer Tutucusu 2"/>
          <p:cNvSpPr>
            <a:spLocks noGrp="1"/>
          </p:cNvSpPr>
          <p:nvPr>
            <p:ph idx="1"/>
          </p:nvPr>
        </p:nvSpPr>
        <p:spPr/>
        <p:txBody>
          <a:bodyPr>
            <a:normAutofit fontScale="92500" lnSpcReduction="10000"/>
          </a:bodyPr>
          <a:lstStyle/>
          <a:p>
            <a:pPr algn="just">
              <a:tabLst>
                <a:tab pos="354013" algn="l"/>
              </a:tabLst>
            </a:pPr>
            <a:r>
              <a:rPr lang="tr-TR" dirty="0" smtClean="0"/>
              <a:t>*	Değerlendirme </a:t>
            </a:r>
            <a:r>
              <a:rPr lang="tr-TR" dirty="0"/>
              <a:t>Ölçütleri</a:t>
            </a:r>
          </a:p>
          <a:p>
            <a:pPr algn="just">
              <a:tabLst>
                <a:tab pos="354013" algn="l"/>
              </a:tabLst>
            </a:pPr>
            <a:r>
              <a:rPr lang="tr-TR" dirty="0" smtClean="0"/>
              <a:t>	-	Yükseköğretim </a:t>
            </a:r>
            <a:r>
              <a:rPr lang="tr-TR" dirty="0"/>
              <a:t>kurumu, hareketlilikten faydalanacak personelin seçiminin tarafsız bir şekilde yapılmasını, şeffaflık ve adaletin gözetilmesini sağlamakla ve gerektiğinde seçim sürecine ait her türlü belgeyi sunabilecek şekilde belgelendirme yapmakla yükümlüdür</a:t>
            </a:r>
            <a:r>
              <a:rPr lang="tr-TR" dirty="0" smtClean="0"/>
              <a:t>.</a:t>
            </a:r>
          </a:p>
          <a:p>
            <a:pPr algn="just">
              <a:tabLst>
                <a:tab pos="354013" algn="l"/>
              </a:tabLst>
            </a:pPr>
            <a:r>
              <a:rPr lang="tr-TR" dirty="0" smtClean="0"/>
              <a:t>	- 	Değerlendirme </a:t>
            </a:r>
            <a:r>
              <a:rPr lang="tr-TR" dirty="0"/>
              <a:t>sürecinin adil, şeffaf, tarafsız ve tutarlı olabilmesi için tüm personele eşit derecede uygulanabilecek nitelikte değerlendirme ölçütlerinin belirlenmesi yükseköğretim kurumunun sorumluluğundadır. Belli bir kişi veya kategorideki personeli tamamen dışlayıcı veya sadece belli bir kişi veya kategorideki personelin seçilmesini sağlayacak ölçütler belirlenemez. Belirlenen ölçütün pozitif veya negatif yöndeki ağırlığı, bu ölçütün tüm değerlendirme sonucunu </a:t>
            </a:r>
            <a:r>
              <a:rPr lang="tr-TR" dirty="0" smtClean="0"/>
              <a:t>belirleyebileceği </a:t>
            </a:r>
            <a:r>
              <a:rPr lang="tr-TR" dirty="0"/>
              <a:t>büyüklükte olmamalıdır.</a:t>
            </a:r>
          </a:p>
          <a:p>
            <a:pPr algn="just"/>
            <a:r>
              <a:rPr lang="tr-TR" dirty="0" smtClean="0"/>
              <a:t>	</a:t>
            </a:r>
            <a:endParaRPr lang="tr-TR" dirty="0"/>
          </a:p>
        </p:txBody>
      </p:sp>
    </p:spTree>
    <p:extLst>
      <p:ext uri="{BB962C8B-B14F-4D97-AF65-F5344CB8AC3E}">
        <p14:creationId xmlns:p14="http://schemas.microsoft.com/office/powerpoint/2010/main" val="17464374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Yükseköğretim Personelinin </a:t>
            </a:r>
            <a:br>
              <a:rPr lang="tr-TR" dirty="0"/>
            </a:br>
            <a:r>
              <a:rPr lang="tr-TR" dirty="0"/>
              <a:t>Hareketliliği</a:t>
            </a:r>
          </a:p>
        </p:txBody>
      </p:sp>
      <p:sp>
        <p:nvSpPr>
          <p:cNvPr id="3" name="İçerik Yer Tutucusu 2"/>
          <p:cNvSpPr>
            <a:spLocks noGrp="1"/>
          </p:cNvSpPr>
          <p:nvPr>
            <p:ph idx="1"/>
          </p:nvPr>
        </p:nvSpPr>
        <p:spPr/>
        <p:txBody>
          <a:bodyPr/>
          <a:lstStyle/>
          <a:p>
            <a:pPr algn="just"/>
            <a:r>
              <a:rPr lang="tr-TR" dirty="0"/>
              <a:t>- İlk kez katılım seçimde </a:t>
            </a:r>
            <a:r>
              <a:rPr lang="tr-TR" dirty="0" err="1"/>
              <a:t>önceliklendirilir</a:t>
            </a:r>
            <a:r>
              <a:rPr lang="tr-TR" dirty="0"/>
              <a:t> (zorunlu).</a:t>
            </a:r>
          </a:p>
          <a:p>
            <a:pPr algn="just"/>
            <a:r>
              <a:rPr lang="tr-TR" dirty="0"/>
              <a:t>- Yabancı dil bilgisi </a:t>
            </a:r>
            <a:r>
              <a:rPr lang="tr-TR" dirty="0" err="1"/>
              <a:t>önceliklendirilebilir</a:t>
            </a:r>
            <a:r>
              <a:rPr lang="tr-TR" dirty="0"/>
              <a:t> (ihtiyari).</a:t>
            </a:r>
          </a:p>
          <a:p>
            <a:pPr algn="just"/>
            <a:r>
              <a:rPr lang="tr-TR" dirty="0"/>
              <a:t>- Eğitim Alma Faaliyetinde idari personel </a:t>
            </a:r>
            <a:r>
              <a:rPr lang="tr-TR" dirty="0" err="1"/>
              <a:t>önceliklendirilir</a:t>
            </a:r>
            <a:r>
              <a:rPr lang="tr-TR" dirty="0"/>
              <a:t> (zorunlu).</a:t>
            </a:r>
          </a:p>
          <a:p>
            <a:pPr algn="just"/>
            <a:r>
              <a:rPr lang="tr-TR" dirty="0"/>
              <a:t>- Engelli personel </a:t>
            </a:r>
            <a:r>
              <a:rPr lang="tr-TR" dirty="0" err="1"/>
              <a:t>önceliklendirilir</a:t>
            </a:r>
            <a:r>
              <a:rPr lang="tr-TR" dirty="0"/>
              <a:t> (zorunlu).</a:t>
            </a:r>
          </a:p>
          <a:p>
            <a:pPr marL="342900" indent="-342900" algn="just">
              <a:buFontTx/>
              <a:buChar char="-"/>
            </a:pPr>
            <a:r>
              <a:rPr lang="tr-TR" dirty="0" smtClean="0"/>
              <a:t>Gazi </a:t>
            </a:r>
            <a:r>
              <a:rPr lang="tr-TR" dirty="0"/>
              <a:t>personel ile şehit ve gazi yakını personel </a:t>
            </a:r>
            <a:r>
              <a:rPr lang="tr-TR" dirty="0" err="1" smtClean="0"/>
              <a:t>önceliklendirilir</a:t>
            </a:r>
            <a:r>
              <a:rPr lang="tr-TR" dirty="0" smtClean="0"/>
              <a:t> </a:t>
            </a:r>
            <a:r>
              <a:rPr lang="tr-TR" dirty="0"/>
              <a:t>(zorunlu</a:t>
            </a:r>
            <a:r>
              <a:rPr lang="tr-TR" dirty="0" smtClean="0"/>
              <a:t>)</a:t>
            </a:r>
          </a:p>
          <a:p>
            <a:pPr marL="342900" indent="-342900" algn="just">
              <a:buFontTx/>
              <a:buChar char="-"/>
            </a:pPr>
            <a:r>
              <a:rPr lang="tr-TR" dirty="0" smtClean="0"/>
              <a:t>Yükseköğretim </a:t>
            </a:r>
            <a:r>
              <a:rPr lang="tr-TR" dirty="0"/>
              <a:t>kurumu tarafından değerlendirme sürecinde kullanılması planlanan değerlendirme ölçütlerinin başvuru süreci başlamadan önce üst düzenleyici bir işlemle (rektörlük, yönetim kurulu veya senato kararı) kayıt altına alınması ve ilan edilmesi gerekmektedir.</a:t>
            </a:r>
          </a:p>
        </p:txBody>
      </p:sp>
    </p:spTree>
    <p:extLst>
      <p:ext uri="{BB962C8B-B14F-4D97-AF65-F5344CB8AC3E}">
        <p14:creationId xmlns:p14="http://schemas.microsoft.com/office/powerpoint/2010/main" val="1096716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Erasmus</a:t>
            </a:r>
            <a:r>
              <a:rPr lang="tr-TR" dirty="0"/>
              <a:t>+ Hakkında Genel Bilgi</a:t>
            </a:r>
          </a:p>
        </p:txBody>
      </p:sp>
      <p:sp>
        <p:nvSpPr>
          <p:cNvPr id="3" name="İçerik Yer Tutucusu 2"/>
          <p:cNvSpPr>
            <a:spLocks noGrp="1"/>
          </p:cNvSpPr>
          <p:nvPr>
            <p:ph idx="1"/>
          </p:nvPr>
        </p:nvSpPr>
        <p:spPr/>
        <p:txBody>
          <a:bodyPr/>
          <a:lstStyle/>
          <a:p>
            <a:pPr algn="just"/>
            <a:endParaRPr lang="tr-TR" b="0" dirty="0"/>
          </a:p>
          <a:p>
            <a:pPr algn="just"/>
            <a:r>
              <a:rPr lang="tr-TR" dirty="0" smtClean="0"/>
              <a:t>* Kaynak:	T.C. Avrupa Birliği Bakanlığı Avrupa </a:t>
            </a:r>
            <a:r>
              <a:rPr lang="tr-TR" dirty="0"/>
              <a:t>Birliği Eğitim ve Gençlik Programları Merkezi </a:t>
            </a:r>
            <a:r>
              <a:rPr lang="tr-TR" dirty="0" smtClean="0"/>
              <a:t>Başkanlığının </a:t>
            </a:r>
            <a:r>
              <a:rPr lang="tr-TR" dirty="0" err="1" smtClean="0"/>
              <a:t>Erasmus</a:t>
            </a:r>
            <a:r>
              <a:rPr lang="tr-TR" dirty="0" smtClean="0"/>
              <a:t>+ Ana Eylem 1</a:t>
            </a:r>
            <a:r>
              <a:rPr lang="tr-TR" dirty="0"/>
              <a:t>: </a:t>
            </a:r>
            <a:r>
              <a:rPr lang="tr-TR" dirty="0" smtClean="0"/>
              <a:t>Bireylerin Öğrenme Hareketliliği Program </a:t>
            </a:r>
            <a:r>
              <a:rPr lang="tr-TR" dirty="0"/>
              <a:t>Ülkeleri Arasında </a:t>
            </a:r>
            <a:r>
              <a:rPr lang="tr-TR" dirty="0" smtClean="0"/>
              <a:t>Yükseköğretimde </a:t>
            </a:r>
            <a:r>
              <a:rPr lang="tr-TR" dirty="0"/>
              <a:t>Öğrenci ve Personel Hareketliliği </a:t>
            </a:r>
            <a:r>
              <a:rPr lang="tr-TR" dirty="0" smtClean="0"/>
              <a:t>Yükseköğretim </a:t>
            </a:r>
            <a:r>
              <a:rPr lang="tr-TR" dirty="0"/>
              <a:t>Kurumları için El Kitabı </a:t>
            </a:r>
            <a:r>
              <a:rPr lang="tr-TR" dirty="0" smtClean="0"/>
              <a:t>2017 </a:t>
            </a:r>
            <a:r>
              <a:rPr lang="tr-TR" dirty="0"/>
              <a:t>Sözleşme Dönemi </a:t>
            </a:r>
            <a:r>
              <a:rPr lang="tr-TR" dirty="0" smtClean="0"/>
              <a:t> </a:t>
            </a:r>
          </a:p>
          <a:p>
            <a:pPr algn="just"/>
            <a:endParaRPr lang="tr-TR" dirty="0" smtClean="0"/>
          </a:p>
          <a:p>
            <a:pPr algn="just">
              <a:tabLst>
                <a:tab pos="354013" algn="l"/>
              </a:tabLst>
            </a:pPr>
            <a:r>
              <a:rPr lang="tr-TR" dirty="0" smtClean="0"/>
              <a:t>*	http</a:t>
            </a:r>
            <a:r>
              <a:rPr lang="tr-TR" dirty="0"/>
              <a:t>://</a:t>
            </a:r>
            <a:r>
              <a:rPr lang="tr-TR" dirty="0" smtClean="0"/>
              <a:t>ua.gov.tr/</a:t>
            </a:r>
            <a:r>
              <a:rPr lang="tr-TR" dirty="0" err="1" smtClean="0"/>
              <a:t>docs</a:t>
            </a:r>
            <a:r>
              <a:rPr lang="tr-TR" dirty="0" smtClean="0"/>
              <a:t>/</a:t>
            </a:r>
            <a:r>
              <a:rPr lang="tr-TR" dirty="0" err="1" smtClean="0"/>
              <a:t>default-source</a:t>
            </a:r>
            <a:r>
              <a:rPr lang="tr-TR" dirty="0" smtClean="0"/>
              <a:t>/</a:t>
            </a:r>
            <a:r>
              <a:rPr lang="tr-TR" dirty="0" err="1" smtClean="0"/>
              <a:t>erasmus</a:t>
            </a:r>
            <a:r>
              <a:rPr lang="tr-TR" dirty="0" smtClean="0"/>
              <a:t>-programı-dosyaları/2017-ka1-yükseköğretim-kurumları-için-el-kitabı.pdf</a:t>
            </a:r>
            <a:endParaRPr lang="tr-TR" dirty="0"/>
          </a:p>
        </p:txBody>
      </p:sp>
    </p:spTree>
    <p:extLst>
      <p:ext uri="{BB962C8B-B14F-4D97-AF65-F5344CB8AC3E}">
        <p14:creationId xmlns:p14="http://schemas.microsoft.com/office/powerpoint/2010/main" val="1584243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Yükseköğretim Personelinin </a:t>
            </a:r>
            <a:br>
              <a:rPr lang="tr-TR" dirty="0"/>
            </a:br>
            <a:r>
              <a:rPr lang="tr-TR" dirty="0"/>
              <a:t>Hareketliliği</a:t>
            </a:r>
          </a:p>
        </p:txBody>
      </p:sp>
      <p:sp>
        <p:nvSpPr>
          <p:cNvPr id="3" name="İçerik Yer Tutucusu 2"/>
          <p:cNvSpPr>
            <a:spLocks noGrp="1"/>
          </p:cNvSpPr>
          <p:nvPr>
            <p:ph idx="1"/>
          </p:nvPr>
        </p:nvSpPr>
        <p:spPr/>
        <p:txBody>
          <a:bodyPr/>
          <a:lstStyle/>
          <a:p>
            <a:pPr algn="just"/>
            <a:r>
              <a:rPr lang="tr-TR" dirty="0"/>
              <a:t>- Değerlendirme sürecinin Rektörlükçe “resmi görevlendirme” ile görevlendirilmiş bir komisyon tarafından yapılması gerekmektedir. Başvuru değerlendiren kişilerin hiçbirinin başvuru sahibiyle kişisel bağlantısı ya da çıkar ilişkisi olmaması gerekir. Şeffaflık ve hakkaniyetli olma, programın genel kurallarından biri ve </a:t>
            </a:r>
            <a:r>
              <a:rPr lang="tr-TR" dirty="0" err="1"/>
              <a:t>ECHE’nin</a:t>
            </a:r>
            <a:r>
              <a:rPr lang="tr-TR" dirty="0"/>
              <a:t> bir gereğidir. Tarafsızlığı ve şeffaflığı sağlamak üzere, aşağıda verilen ifadenin, düzenlenecek karar tutanağında aynen veya bu anlamı içerecek farklı bir ifade ile yer alması gerekir.</a:t>
            </a:r>
          </a:p>
        </p:txBody>
      </p:sp>
    </p:spTree>
    <p:extLst>
      <p:ext uri="{BB962C8B-B14F-4D97-AF65-F5344CB8AC3E}">
        <p14:creationId xmlns:p14="http://schemas.microsoft.com/office/powerpoint/2010/main" val="36249313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Yükseköğretim Personelinin </a:t>
            </a:r>
            <a:br>
              <a:rPr lang="tr-TR" dirty="0"/>
            </a:br>
            <a:r>
              <a:rPr lang="tr-TR" dirty="0"/>
              <a:t>Hareketliliği</a:t>
            </a:r>
          </a:p>
        </p:txBody>
      </p:sp>
      <p:sp>
        <p:nvSpPr>
          <p:cNvPr id="3" name="İçerik Yer Tutucusu 2"/>
          <p:cNvSpPr>
            <a:spLocks noGrp="1"/>
          </p:cNvSpPr>
          <p:nvPr>
            <p:ph idx="1"/>
          </p:nvPr>
        </p:nvSpPr>
        <p:spPr/>
        <p:txBody>
          <a:bodyPr/>
          <a:lstStyle/>
          <a:p>
            <a:pPr algn="just"/>
            <a:endParaRPr lang="tr-TR" dirty="0" smtClean="0"/>
          </a:p>
          <a:p>
            <a:pPr algn="just"/>
            <a:endParaRPr lang="tr-TR" dirty="0"/>
          </a:p>
          <a:p>
            <a:pPr algn="just"/>
            <a:endParaRPr lang="tr-TR" dirty="0" smtClean="0"/>
          </a:p>
          <a:p>
            <a:pPr algn="just"/>
            <a:r>
              <a:rPr lang="tr-TR" dirty="0" smtClean="0"/>
              <a:t>“</a:t>
            </a:r>
            <a:r>
              <a:rPr lang="tr-TR" dirty="0"/>
              <a:t>Bu başvuruların değerlendirilmesi ve nihai kararı aşamasında, değerlendirmeyi yapan personel ile başvuru sahipleri arasında değerlendirmeyi yapan personelin tarafsızlığını etkileyebilecek herhangi bir kişisel ilişki bulunmamaktadır. Karar, tarafsızlık ve şeffaflık kurallarına uygun bir şekilde verilmiştir.”</a:t>
            </a:r>
          </a:p>
        </p:txBody>
      </p:sp>
    </p:spTree>
    <p:extLst>
      <p:ext uri="{BB962C8B-B14F-4D97-AF65-F5344CB8AC3E}">
        <p14:creationId xmlns:p14="http://schemas.microsoft.com/office/powerpoint/2010/main" val="35570962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Yükseköğretim Personelinin </a:t>
            </a:r>
            <a:br>
              <a:rPr lang="tr-TR" dirty="0"/>
            </a:br>
            <a:r>
              <a:rPr lang="tr-TR" dirty="0"/>
              <a:t>Hareketliliği</a:t>
            </a:r>
          </a:p>
        </p:txBody>
      </p:sp>
      <p:sp>
        <p:nvSpPr>
          <p:cNvPr id="3" name="İçerik Yer Tutucusu 2"/>
          <p:cNvSpPr>
            <a:spLocks noGrp="1"/>
          </p:cNvSpPr>
          <p:nvPr>
            <p:ph idx="1"/>
          </p:nvPr>
        </p:nvSpPr>
        <p:spPr/>
        <p:txBody>
          <a:bodyPr/>
          <a:lstStyle/>
          <a:p>
            <a:pPr algn="just">
              <a:tabLst>
                <a:tab pos="354013" algn="l"/>
              </a:tabLst>
            </a:pPr>
            <a:r>
              <a:rPr lang="tr-TR" dirty="0" smtClean="0"/>
              <a:t>*	Seçimler </a:t>
            </a:r>
            <a:r>
              <a:rPr lang="tr-TR" dirty="0"/>
              <a:t>sırasında Merkez tarafından belirlenen aşağıdaki hususların göz önüne alınması gerekmektedir. Personel hareketliliği kapsamında yukarıdaki ölçütlerin yanı sıra</a:t>
            </a:r>
            <a:r>
              <a:rPr lang="tr-TR" dirty="0" smtClean="0"/>
              <a:t>,</a:t>
            </a:r>
          </a:p>
          <a:p>
            <a:pPr algn="just"/>
            <a:endParaRPr lang="tr-TR" dirty="0" smtClean="0"/>
          </a:p>
          <a:p>
            <a:pPr indent="354013" algn="just"/>
            <a:r>
              <a:rPr lang="tr-TR" dirty="0" smtClean="0"/>
              <a:t>- Daha </a:t>
            </a:r>
            <a:r>
              <a:rPr lang="tr-TR" dirty="0"/>
              <a:t>önce personel hareketliliğinden faydalanmamış personele,</a:t>
            </a:r>
          </a:p>
          <a:p>
            <a:pPr indent="354013" algn="just"/>
            <a:r>
              <a:rPr lang="tr-TR" dirty="0"/>
              <a:t>- Daha önce personel hareketliliğine dâhil olmayan bölüm ya da birimlere,</a:t>
            </a:r>
          </a:p>
          <a:p>
            <a:pPr indent="354013" algn="just"/>
            <a:r>
              <a:rPr lang="tr-TR" dirty="0"/>
              <a:t>- Daha önce personel hareketliğinde yer almayan veya az sayıda yer alan ülke ve yükseköğretim kurumu ile hareketlilik faaliyeti gerçekleştirmeyi planlayan başvurulara,</a:t>
            </a:r>
          </a:p>
          <a:p>
            <a:pPr indent="354013" algn="just"/>
            <a:r>
              <a:rPr lang="tr-TR" dirty="0"/>
              <a:t>öncelik verilecek bir seçim usulü belirlenmelidir.</a:t>
            </a:r>
          </a:p>
        </p:txBody>
      </p:sp>
    </p:spTree>
    <p:extLst>
      <p:ext uri="{BB962C8B-B14F-4D97-AF65-F5344CB8AC3E}">
        <p14:creationId xmlns:p14="http://schemas.microsoft.com/office/powerpoint/2010/main" val="37396198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Yükseköğretim Personelinin </a:t>
            </a:r>
            <a:br>
              <a:rPr lang="tr-TR" dirty="0"/>
            </a:br>
            <a:r>
              <a:rPr lang="tr-TR" dirty="0"/>
              <a:t>Hareketliliği</a:t>
            </a:r>
          </a:p>
        </p:txBody>
      </p:sp>
      <p:sp>
        <p:nvSpPr>
          <p:cNvPr id="3" name="İçerik Yer Tutucusu 2"/>
          <p:cNvSpPr>
            <a:spLocks noGrp="1"/>
          </p:cNvSpPr>
          <p:nvPr>
            <p:ph idx="1"/>
          </p:nvPr>
        </p:nvSpPr>
        <p:spPr/>
        <p:txBody>
          <a:bodyPr/>
          <a:lstStyle/>
          <a:p>
            <a:pPr algn="just">
              <a:tabLst>
                <a:tab pos="354013" algn="l"/>
              </a:tabLst>
            </a:pPr>
            <a:r>
              <a:rPr lang="tr-TR" dirty="0" smtClean="0"/>
              <a:t>*	Personel </a:t>
            </a:r>
            <a:r>
              <a:rPr lang="tr-TR" dirty="0"/>
              <a:t>hareketliliğinden faydalanacak personelin seçimi ile ilgili olarak tutarsız uygulamaların tespit edilmesi; tarafsızlık ve şeffaflık ilkelerinin ihlal edilmesi halinde kurum Merkez tarafından uyarılır. Merkezin uyarılarına rağmen yanlış uygulamalarda ısrar edildiği takdirde, ilgili kurumun </a:t>
            </a:r>
            <a:r>
              <a:rPr lang="tr-TR" dirty="0" err="1"/>
              <a:t>ECHE’sinin</a:t>
            </a:r>
            <a:r>
              <a:rPr lang="tr-TR" dirty="0"/>
              <a:t> gözden geçirilmesi için durum Merkez tarafından AB Komisyonu’na rapor edilir.</a:t>
            </a:r>
          </a:p>
        </p:txBody>
      </p:sp>
    </p:spTree>
    <p:extLst>
      <p:ext uri="{BB962C8B-B14F-4D97-AF65-F5344CB8AC3E}">
        <p14:creationId xmlns:p14="http://schemas.microsoft.com/office/powerpoint/2010/main" val="19999497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Yükseköğretim Personelinin </a:t>
            </a:r>
            <a:br>
              <a:rPr lang="tr-TR" dirty="0"/>
            </a:br>
            <a:r>
              <a:rPr lang="tr-TR" dirty="0"/>
              <a:t>Hareketliliği</a:t>
            </a:r>
          </a:p>
        </p:txBody>
      </p:sp>
      <p:sp>
        <p:nvSpPr>
          <p:cNvPr id="3" name="İçerik Yer Tutucusu 2"/>
          <p:cNvSpPr>
            <a:spLocks noGrp="1"/>
          </p:cNvSpPr>
          <p:nvPr>
            <p:ph idx="1"/>
          </p:nvPr>
        </p:nvSpPr>
        <p:spPr/>
        <p:txBody>
          <a:bodyPr/>
          <a:lstStyle/>
          <a:p>
            <a:pPr algn="just">
              <a:tabLst>
                <a:tab pos="354013" algn="l"/>
              </a:tabLst>
            </a:pPr>
            <a:r>
              <a:rPr lang="tr-TR" dirty="0" smtClean="0"/>
              <a:t>*	Yükseköğretim </a:t>
            </a:r>
            <a:r>
              <a:rPr lang="tr-TR" dirty="0"/>
              <a:t>kurumu seçim sonuçlarını şeffaflık ilkesine uygun olarak, değerlendirmeye tabi tutulan alanlardan alınan puanlar ile birlikte, asil ve yedek listeler halinde ilan etmelidir. Sonuç ilanı yapılırken seçimin hangi ölçütlere göre yapıldığı belirtilmelidir</a:t>
            </a:r>
            <a:r>
              <a:rPr lang="tr-TR" dirty="0" smtClean="0"/>
              <a:t>.</a:t>
            </a:r>
          </a:p>
          <a:p>
            <a:pPr algn="just"/>
            <a:endParaRPr lang="tr-TR" dirty="0" smtClean="0"/>
          </a:p>
          <a:p>
            <a:pPr algn="just">
              <a:tabLst>
                <a:tab pos="354013" algn="l"/>
              </a:tabLst>
            </a:pPr>
            <a:r>
              <a:rPr lang="tr-TR" dirty="0"/>
              <a:t>*	Yükseköğretim kurumu, seçim sonuçlarına itirazı olan personelinin itirazını bildirebileceği resmi bir süreç belirlemeli ve ilan etmelidir. Seçim sürecinin kurallara uygun, adil ve şeffaf yapılmadığı yönünde personel ve yükseköğretim kurumu arasında ihtilaf olması durumunda ihtilafın çözüm mercii yetkili yargı organlarıdır.</a:t>
            </a:r>
          </a:p>
        </p:txBody>
      </p:sp>
    </p:spTree>
    <p:extLst>
      <p:ext uri="{BB962C8B-B14F-4D97-AF65-F5344CB8AC3E}">
        <p14:creationId xmlns:p14="http://schemas.microsoft.com/office/powerpoint/2010/main" val="15005240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Yükseköğretim Personelinin </a:t>
            </a:r>
            <a:br>
              <a:rPr lang="tr-TR" dirty="0"/>
            </a:br>
            <a:r>
              <a:rPr lang="tr-TR" dirty="0"/>
              <a:t>Hareketliliği</a:t>
            </a:r>
          </a:p>
        </p:txBody>
      </p:sp>
      <p:sp>
        <p:nvSpPr>
          <p:cNvPr id="3" name="İçerik Yer Tutucusu 2"/>
          <p:cNvSpPr>
            <a:spLocks noGrp="1"/>
          </p:cNvSpPr>
          <p:nvPr>
            <p:ph idx="1"/>
          </p:nvPr>
        </p:nvSpPr>
        <p:spPr/>
        <p:txBody>
          <a:bodyPr/>
          <a:lstStyle/>
          <a:p>
            <a:pPr algn="just">
              <a:tabLst>
                <a:tab pos="354013" algn="l"/>
              </a:tabLst>
            </a:pPr>
            <a:r>
              <a:rPr lang="tr-TR" dirty="0" smtClean="0"/>
              <a:t>*	Seçilen </a:t>
            </a:r>
            <a:r>
              <a:rPr lang="tr-TR" dirty="0"/>
              <a:t>personel ile faaliyet için hesaplanan azamî hibe miktarını içeren hibe sözleşmesi imzalanır. Sözleşmenin eklerinden biri Personel Hareketliliği Anlaşması olup, sözleşme formatı ve personel hareketliliği anlaşma formatına aşağıdaki bağlantıdan ulaşılabilmektedir: https://</a:t>
            </a:r>
            <a:r>
              <a:rPr lang="tr-TR" dirty="0" smtClean="0"/>
              <a:t>goo.gl/srJwkS</a:t>
            </a:r>
          </a:p>
          <a:p>
            <a:pPr algn="just"/>
            <a:endParaRPr lang="tr-TR" dirty="0" smtClean="0"/>
          </a:p>
          <a:p>
            <a:pPr algn="just"/>
            <a:r>
              <a:rPr lang="tr-TR" dirty="0" smtClean="0"/>
              <a:t>*	</a:t>
            </a:r>
          </a:p>
          <a:p>
            <a:pPr algn="just"/>
            <a:endParaRPr lang="tr-TR" dirty="0"/>
          </a:p>
        </p:txBody>
      </p:sp>
    </p:spTree>
    <p:extLst>
      <p:ext uri="{BB962C8B-B14F-4D97-AF65-F5344CB8AC3E}">
        <p14:creationId xmlns:p14="http://schemas.microsoft.com/office/powerpoint/2010/main" val="33182462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Başvuru Formunun Doldurulması</a:t>
            </a:r>
            <a:endParaRPr lang="tr-TR" dirty="0"/>
          </a:p>
        </p:txBody>
      </p:sp>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62502" y="1530830"/>
            <a:ext cx="7797930" cy="441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95867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Başvuru Formunun Doldurulması</a:t>
            </a:r>
          </a:p>
        </p:txBody>
      </p:sp>
      <p:pic>
        <p:nvPicPr>
          <p:cNvPr id="512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1214251"/>
            <a:ext cx="7056784" cy="51919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95867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Başvuru Formunun Doldurulması</a:t>
            </a:r>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52257" y="2060848"/>
            <a:ext cx="8268215" cy="3578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95867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Başvuru Formunun Doldurulması</a:t>
            </a:r>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76802" y="1628800"/>
            <a:ext cx="7223590" cy="436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9586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Erasmus</a:t>
            </a:r>
            <a:r>
              <a:rPr lang="tr-TR" dirty="0" smtClean="0"/>
              <a:t>+ Hakkında Genel Bilgi</a:t>
            </a:r>
            <a:endParaRPr lang="tr-TR" dirty="0"/>
          </a:p>
        </p:txBody>
      </p:sp>
      <p:sp>
        <p:nvSpPr>
          <p:cNvPr id="3" name="İçerik Yer Tutucusu 2"/>
          <p:cNvSpPr>
            <a:spLocks noGrp="1"/>
          </p:cNvSpPr>
          <p:nvPr>
            <p:ph idx="1"/>
          </p:nvPr>
        </p:nvSpPr>
        <p:spPr/>
        <p:txBody>
          <a:bodyPr>
            <a:normAutofit/>
          </a:bodyPr>
          <a:lstStyle/>
          <a:p>
            <a:pPr algn="just">
              <a:tabLst>
                <a:tab pos="354013" algn="l"/>
              </a:tabLst>
            </a:pPr>
            <a:r>
              <a:rPr lang="tr-TR" dirty="0" smtClean="0"/>
              <a:t>*	Programın amacı, Avrupa’da yüksek öğretimin kalitesini arttırmak ve </a:t>
            </a:r>
            <a:r>
              <a:rPr lang="tr-TR" dirty="0" err="1" smtClean="0"/>
              <a:t>uluslararasılaşmayı</a:t>
            </a:r>
            <a:r>
              <a:rPr lang="tr-TR" dirty="0" smtClean="0"/>
              <a:t> güçlendirmektir.</a:t>
            </a:r>
          </a:p>
          <a:p>
            <a:pPr algn="just">
              <a:tabLst>
                <a:tab pos="354013" algn="l"/>
              </a:tabLst>
            </a:pPr>
            <a:endParaRPr lang="tr-TR" dirty="0" smtClean="0"/>
          </a:p>
          <a:p>
            <a:pPr algn="just">
              <a:tabLst>
                <a:tab pos="354013" algn="l"/>
              </a:tabLst>
            </a:pPr>
            <a:r>
              <a:rPr lang="tr-TR" dirty="0" smtClean="0"/>
              <a:t>*	</a:t>
            </a:r>
            <a:r>
              <a:rPr lang="tr-TR" dirty="0" err="1" smtClean="0"/>
              <a:t>Erasmus</a:t>
            </a:r>
            <a:r>
              <a:rPr lang="tr-TR" dirty="0" smtClean="0"/>
              <a:t>+ kapsamında üniversiteler arasında öğrenci, öğretim elemanı ve idari personel değişimi yapılabilmektedir.</a:t>
            </a:r>
          </a:p>
          <a:p>
            <a:pPr algn="just">
              <a:tabLst>
                <a:tab pos="354013" algn="l"/>
              </a:tabLst>
            </a:pPr>
            <a:endParaRPr lang="tr-TR" dirty="0" smtClean="0"/>
          </a:p>
          <a:p>
            <a:pPr algn="just">
              <a:tabLst>
                <a:tab pos="354013" algn="l"/>
              </a:tabLst>
            </a:pPr>
            <a:r>
              <a:rPr lang="tr-TR" dirty="0" smtClean="0"/>
              <a:t>*	AB tarafından bu faaliyetler için (ulaşım ve konaklama) belli miktarlarda hibe verilmektedir.</a:t>
            </a:r>
          </a:p>
          <a:p>
            <a:pPr algn="just">
              <a:tabLst>
                <a:tab pos="354013" algn="l"/>
              </a:tabLst>
            </a:pPr>
            <a:endParaRPr lang="tr-TR" dirty="0" smtClean="0"/>
          </a:p>
          <a:p>
            <a:pPr algn="just">
              <a:tabLst>
                <a:tab pos="354013" algn="l"/>
              </a:tabLst>
            </a:pPr>
            <a:r>
              <a:rPr lang="tr-TR" dirty="0" smtClean="0"/>
              <a:t>*	</a:t>
            </a:r>
            <a:r>
              <a:rPr lang="tr-TR" dirty="0" err="1" smtClean="0"/>
              <a:t>Erasmus</a:t>
            </a:r>
            <a:r>
              <a:rPr lang="tr-TR" dirty="0" smtClean="0"/>
              <a:t>+ değişim faaliyetleri ile üniversitelerde uluslararası tecrübe ve prestij kazanılmakta ve Üniversitenin görünürlüğü artmaktadır.  	</a:t>
            </a:r>
            <a:endParaRPr lang="tr-TR" dirty="0"/>
          </a:p>
        </p:txBody>
      </p:sp>
    </p:spTree>
    <p:extLst>
      <p:ext uri="{BB962C8B-B14F-4D97-AF65-F5344CB8AC3E}">
        <p14:creationId xmlns:p14="http://schemas.microsoft.com/office/powerpoint/2010/main" val="10913080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Başvuru Formunun Doldurulması</a:t>
            </a:r>
          </a:p>
        </p:txBody>
      </p:sp>
      <p:pic>
        <p:nvPicPr>
          <p:cNvPr id="614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942472"/>
            <a:ext cx="7488832" cy="5731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95867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Başvuru Formunun Doldurulması</a:t>
            </a:r>
          </a:p>
        </p:txBody>
      </p:sp>
      <p:pic>
        <p:nvPicPr>
          <p:cNvPr id="717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67522" y="1340767"/>
            <a:ext cx="7592910" cy="2603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1221" y="3586832"/>
            <a:ext cx="7315195" cy="2531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95867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Başvuru Formunun Doldurulması</a:t>
            </a:r>
          </a:p>
        </p:txBody>
      </p:sp>
      <p:pic>
        <p:nvPicPr>
          <p:cNvPr id="819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61929" y="1484785"/>
            <a:ext cx="7742519" cy="162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7584" y="3412282"/>
            <a:ext cx="7848872" cy="1799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95867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Başvuru Formunun Doldurulması</a:t>
            </a:r>
          </a:p>
        </p:txBody>
      </p:sp>
      <p:pic>
        <p:nvPicPr>
          <p:cNvPr id="921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1556792"/>
            <a:ext cx="8015539"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95867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Başvuru Formunun Doldurulması</a:t>
            </a:r>
          </a:p>
        </p:txBody>
      </p:sp>
      <p:pic>
        <p:nvPicPr>
          <p:cNvPr id="1024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789921" y="1412776"/>
            <a:ext cx="7670511" cy="172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7585" y="3240336"/>
            <a:ext cx="7632847" cy="849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4"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585" y="4198218"/>
            <a:ext cx="7632847" cy="10165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95867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Başvuru Formunun Doldurulması</a:t>
            </a:r>
          </a:p>
        </p:txBody>
      </p:sp>
      <p:pic>
        <p:nvPicPr>
          <p:cNvPr id="1126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628800"/>
            <a:ext cx="8496944" cy="10382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95867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Başvuru Formunun Doldurulması</a:t>
            </a:r>
          </a:p>
        </p:txBody>
      </p:sp>
      <p:pic>
        <p:nvPicPr>
          <p:cNvPr id="1229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2309" y="1738941"/>
            <a:ext cx="7639381" cy="4248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95867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Başvuru Formunun Doldurulması</a:t>
            </a:r>
          </a:p>
        </p:txBody>
      </p:sp>
      <p:pic>
        <p:nvPicPr>
          <p:cNvPr id="1331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2309" y="1948821"/>
            <a:ext cx="7639381" cy="3828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50175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Başvuru Formunun Doldurulması</a:t>
            </a:r>
          </a:p>
        </p:txBody>
      </p:sp>
      <p:pic>
        <p:nvPicPr>
          <p:cNvPr id="1433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71600" y="1363321"/>
            <a:ext cx="7200799" cy="4999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50175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Başvuru Formunun Doldurulması</a:t>
            </a:r>
          </a:p>
        </p:txBody>
      </p:sp>
      <p:pic>
        <p:nvPicPr>
          <p:cNvPr id="1536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2309" y="1891581"/>
            <a:ext cx="7639381" cy="3943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5017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Erasmus</a:t>
            </a:r>
            <a:r>
              <a:rPr lang="tr-TR" dirty="0" smtClean="0"/>
              <a:t>+ Hakkında Genel Bilgi</a:t>
            </a:r>
            <a:endParaRPr lang="tr-TR" dirty="0"/>
          </a:p>
        </p:txBody>
      </p:sp>
      <p:sp>
        <p:nvSpPr>
          <p:cNvPr id="3" name="İçerik Yer Tutucusu 2"/>
          <p:cNvSpPr>
            <a:spLocks noGrp="1"/>
          </p:cNvSpPr>
          <p:nvPr>
            <p:ph idx="1"/>
          </p:nvPr>
        </p:nvSpPr>
        <p:spPr/>
        <p:txBody>
          <a:bodyPr/>
          <a:lstStyle/>
          <a:p>
            <a:pPr algn="just">
              <a:tabLst>
                <a:tab pos="354013" algn="l"/>
              </a:tabLst>
            </a:pPr>
            <a:r>
              <a:rPr lang="tr-TR" dirty="0" smtClean="0"/>
              <a:t>Akademisyenlerin kazanımları:</a:t>
            </a:r>
          </a:p>
          <a:p>
            <a:pPr algn="just">
              <a:tabLst>
                <a:tab pos="354013" algn="l"/>
              </a:tabLst>
            </a:pPr>
            <a:endParaRPr lang="tr-TR" dirty="0"/>
          </a:p>
          <a:p>
            <a:pPr algn="just">
              <a:tabLst>
                <a:tab pos="354013" algn="l"/>
              </a:tabLst>
            </a:pPr>
            <a:r>
              <a:rPr lang="tr-TR" dirty="0" smtClean="0"/>
              <a:t>*	Yurtdışında kısa süreli çok kültürlü ortamda ders verme imkanı,</a:t>
            </a:r>
          </a:p>
          <a:p>
            <a:pPr algn="just">
              <a:tabLst>
                <a:tab pos="354013" algn="l"/>
              </a:tabLst>
            </a:pPr>
            <a:endParaRPr lang="tr-TR" dirty="0" smtClean="0"/>
          </a:p>
          <a:p>
            <a:pPr algn="just">
              <a:tabLst>
                <a:tab pos="354013" algn="l"/>
              </a:tabLst>
            </a:pPr>
            <a:r>
              <a:rPr lang="tr-TR" dirty="0" smtClean="0"/>
              <a:t>*	Diğer ülkelerden meslektaşlarıyla çok uluslu ortamda işbirliği yapma ve ortak projede yer alma imkanı,</a:t>
            </a:r>
          </a:p>
          <a:p>
            <a:pPr algn="just">
              <a:tabLst>
                <a:tab pos="354013" algn="l"/>
              </a:tabLst>
            </a:pPr>
            <a:endParaRPr lang="tr-TR" dirty="0" smtClean="0"/>
          </a:p>
          <a:p>
            <a:pPr algn="just">
              <a:tabLst>
                <a:tab pos="354013" algn="l"/>
              </a:tabLst>
            </a:pPr>
            <a:r>
              <a:rPr lang="tr-TR" dirty="0" smtClean="0"/>
              <a:t>*	Yabancı dil geliştirme imkanıdır.</a:t>
            </a:r>
          </a:p>
          <a:p>
            <a:pPr algn="just">
              <a:tabLst>
                <a:tab pos="354013" algn="l"/>
              </a:tabLst>
            </a:pPr>
            <a:r>
              <a:rPr lang="tr-TR" dirty="0" smtClean="0"/>
              <a:t>*	Projeye </a:t>
            </a:r>
            <a:r>
              <a:rPr lang="tr-TR" dirty="0"/>
              <a:t>Sağlanan Hibe Destekleri Nelerdir?</a:t>
            </a:r>
          </a:p>
          <a:p>
            <a:pPr algn="just">
              <a:tabLst>
                <a:tab pos="354013" algn="l"/>
              </a:tabLst>
            </a:pPr>
            <a:r>
              <a:rPr lang="tr-TR" dirty="0" smtClean="0"/>
              <a:t>	-	Kurumsal </a:t>
            </a:r>
            <a:r>
              <a:rPr lang="tr-TR" dirty="0"/>
              <a:t>destek</a:t>
            </a:r>
          </a:p>
          <a:p>
            <a:pPr algn="just">
              <a:tabLst>
                <a:tab pos="354013" algn="l"/>
              </a:tabLst>
            </a:pPr>
            <a:r>
              <a:rPr lang="tr-TR" dirty="0"/>
              <a:t> </a:t>
            </a:r>
            <a:r>
              <a:rPr lang="tr-TR" dirty="0" smtClean="0"/>
              <a:t>	-	Katılımcılar </a:t>
            </a:r>
            <a:r>
              <a:rPr lang="tr-TR" dirty="0"/>
              <a:t>için harcırah ve seyahat giderleri</a:t>
            </a:r>
          </a:p>
          <a:p>
            <a:pPr algn="just">
              <a:tabLst>
                <a:tab pos="354013" algn="l"/>
              </a:tabLst>
            </a:pPr>
            <a:r>
              <a:rPr lang="tr-TR" dirty="0"/>
              <a:t> </a:t>
            </a:r>
            <a:r>
              <a:rPr lang="tr-TR" dirty="0" smtClean="0"/>
              <a:t>	-	Özel </a:t>
            </a:r>
            <a:r>
              <a:rPr lang="tr-TR" dirty="0"/>
              <a:t>ihtiyaç desteği</a:t>
            </a:r>
          </a:p>
          <a:p>
            <a:pPr algn="just">
              <a:tabLst>
                <a:tab pos="354013" algn="l"/>
              </a:tabLst>
            </a:pPr>
            <a:endParaRPr lang="tr-TR" dirty="0"/>
          </a:p>
        </p:txBody>
      </p:sp>
    </p:spTree>
    <p:extLst>
      <p:ext uri="{BB962C8B-B14F-4D97-AF65-F5344CB8AC3E}">
        <p14:creationId xmlns:p14="http://schemas.microsoft.com/office/powerpoint/2010/main" val="121847200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Başvuru Formunun Doldurulması</a:t>
            </a:r>
          </a:p>
        </p:txBody>
      </p:sp>
      <p:pic>
        <p:nvPicPr>
          <p:cNvPr id="1638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7585" y="1492859"/>
            <a:ext cx="7416824" cy="5248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50175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Başvuru Formunun Doldurulması</a:t>
            </a:r>
          </a:p>
        </p:txBody>
      </p:sp>
      <p:pic>
        <p:nvPicPr>
          <p:cNvPr id="1741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47484" y="1700808"/>
            <a:ext cx="7449031" cy="114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4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2420888"/>
            <a:ext cx="7380263" cy="38381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50175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Başvuru Formunun Doldurulması</a:t>
            </a:r>
          </a:p>
        </p:txBody>
      </p:sp>
      <p:pic>
        <p:nvPicPr>
          <p:cNvPr id="1843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576" y="1340768"/>
            <a:ext cx="7639381" cy="2887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3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5" y="3990951"/>
            <a:ext cx="7560841" cy="163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50175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Başvuru Formunun Doldurulması</a:t>
            </a:r>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129" y="1700809"/>
            <a:ext cx="8028335" cy="19642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45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3721273"/>
            <a:ext cx="7992888" cy="1334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48986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Başvuru Formunun Doldurulması</a:t>
            </a:r>
          </a:p>
        </p:txBody>
      </p:sp>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556792"/>
            <a:ext cx="8064896" cy="98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48986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100" dirty="0" smtClean="0"/>
              <a:t>Yükseköğretim </a:t>
            </a:r>
            <a:r>
              <a:rPr lang="tr-TR" sz="3100" dirty="0"/>
              <a:t>personel ders verme ve eğitim alma hareketliliği için hibe sözleşmesi modeli </a:t>
            </a:r>
            <a:r>
              <a:rPr lang="tr-TR" dirty="0"/>
              <a:t/>
            </a:r>
            <a:br>
              <a:rPr lang="tr-TR" dirty="0"/>
            </a:br>
            <a:endParaRPr lang="tr-TR" dirty="0"/>
          </a:p>
        </p:txBody>
      </p:sp>
      <p:sp>
        <p:nvSpPr>
          <p:cNvPr id="6" name="İçerik Yer Tutucusu 5"/>
          <p:cNvSpPr>
            <a:spLocks noGrp="1"/>
          </p:cNvSpPr>
          <p:nvPr>
            <p:ph idx="1"/>
          </p:nvPr>
        </p:nvSpPr>
        <p:spPr/>
        <p:txBody>
          <a:bodyPr>
            <a:normAutofit/>
          </a:bodyPr>
          <a:lstStyle/>
          <a:p>
            <a:pPr algn="just">
              <a:spcAft>
                <a:spcPts val="0"/>
              </a:spcAft>
            </a:pPr>
            <a:r>
              <a:rPr lang="tr-TR" dirty="0" err="1">
                <a:ea typeface="Times New Roman"/>
              </a:rPr>
              <a:t>Erasmus</a:t>
            </a:r>
            <a:r>
              <a:rPr lang="tr-TR" dirty="0">
                <a:ea typeface="Times New Roman"/>
              </a:rPr>
              <a:t>+ Yükseköğretim personel ders verme ve eğitim alma hareketliliği için hibe sözleşmesi modeli </a:t>
            </a:r>
          </a:p>
          <a:p>
            <a:pPr algn="just">
              <a:spcAft>
                <a:spcPts val="0"/>
              </a:spcAft>
            </a:pPr>
            <a:r>
              <a:rPr lang="tr-TR" dirty="0">
                <a:ea typeface="Times New Roman"/>
              </a:rPr>
              <a:t> </a:t>
            </a:r>
          </a:p>
          <a:p>
            <a:pPr algn="just">
              <a:spcAft>
                <a:spcPts val="0"/>
              </a:spcAft>
            </a:pPr>
            <a:r>
              <a:rPr lang="tr-TR" dirty="0">
                <a:highlight>
                  <a:srgbClr val="00FFFF"/>
                </a:highlight>
                <a:ea typeface="Times New Roman"/>
              </a:rPr>
              <a:t>[Bu şablon, Merkez (UA)/Yükseköğretim Kurumu/gönderen kuruluş tarafından uyarlanarak kullanılabilir, ancak bu şablonun içeriği asgari gerekliliktir, Mavi Kod: Silinmesi gereken, Ulusal ajanslar ve yükseköğretim kurumları için talimatlar; Sarı Kod: Uygulanabilir ise UA/yükseköğretim kurumunun seçeceği veya değiştireceği bölümler]</a:t>
            </a:r>
            <a:endParaRPr lang="tr-TR" dirty="0">
              <a:effectLst/>
              <a:ea typeface="Times New Roman"/>
            </a:endParaRPr>
          </a:p>
        </p:txBody>
      </p:sp>
    </p:spTree>
    <p:extLst>
      <p:ext uri="{BB962C8B-B14F-4D97-AF65-F5344CB8AC3E}">
        <p14:creationId xmlns:p14="http://schemas.microsoft.com/office/powerpoint/2010/main" val="8155450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Yükseköğretim personel ders verme ve eğitim alma hareketliliği için hibe sözleşmesi modeli</a:t>
            </a:r>
          </a:p>
        </p:txBody>
      </p:sp>
      <p:sp>
        <p:nvSpPr>
          <p:cNvPr id="3" name="İçerik Yer Tutucusu 2"/>
          <p:cNvSpPr>
            <a:spLocks noGrp="1"/>
          </p:cNvSpPr>
          <p:nvPr>
            <p:ph idx="1"/>
          </p:nvPr>
        </p:nvSpPr>
        <p:spPr/>
        <p:txBody>
          <a:bodyPr>
            <a:noAutofit/>
          </a:bodyPr>
          <a:lstStyle/>
          <a:p>
            <a:pPr algn="just">
              <a:spcAft>
                <a:spcPts val="0"/>
              </a:spcAft>
            </a:pPr>
            <a:r>
              <a:rPr lang="tr-TR" dirty="0">
                <a:ea typeface="Times New Roman"/>
              </a:rPr>
              <a:t>Bir tarafta, bundan böyle “kurum” olarak anılacak olan, bu sözleşmenin imzalanması amacıyla [ad(</a:t>
            </a:r>
            <a:r>
              <a:rPr lang="tr-TR" dirty="0" err="1">
                <a:ea typeface="Times New Roman"/>
              </a:rPr>
              <a:t>lar</a:t>
            </a:r>
            <a:r>
              <a:rPr lang="tr-TR" dirty="0">
                <a:ea typeface="Times New Roman"/>
              </a:rPr>
              <a:t>), </a:t>
            </a:r>
            <a:r>
              <a:rPr lang="tr-TR" dirty="0" err="1">
                <a:ea typeface="Times New Roman"/>
              </a:rPr>
              <a:t>soyad</a:t>
            </a:r>
            <a:r>
              <a:rPr lang="tr-TR" dirty="0">
                <a:ea typeface="Times New Roman"/>
              </a:rPr>
              <a:t>(</a:t>
            </a:r>
            <a:r>
              <a:rPr lang="tr-TR" dirty="0" err="1">
                <a:ea typeface="Times New Roman"/>
              </a:rPr>
              <a:t>lar</a:t>
            </a:r>
            <a:r>
              <a:rPr lang="tr-TR" dirty="0">
                <a:ea typeface="Times New Roman"/>
              </a:rPr>
              <a:t>) ve görev] tarafından temsil edilen,</a:t>
            </a:r>
          </a:p>
          <a:p>
            <a:pPr algn="just">
              <a:spcAft>
                <a:spcPts val="0"/>
              </a:spcAft>
            </a:pPr>
            <a:r>
              <a:rPr lang="tr-TR" dirty="0">
                <a:highlight>
                  <a:srgbClr val="00FFFF"/>
                </a:highlight>
                <a:ea typeface="Times New Roman"/>
              </a:rPr>
              <a:t> </a:t>
            </a:r>
            <a:endParaRPr lang="tr-TR" dirty="0">
              <a:ea typeface="Times New Roman"/>
            </a:endParaRPr>
          </a:p>
          <a:p>
            <a:pPr algn="just">
              <a:spcAft>
                <a:spcPts val="0"/>
              </a:spcAft>
            </a:pPr>
            <a:r>
              <a:rPr lang="tr-TR" dirty="0">
                <a:ea typeface="Times New Roman"/>
              </a:rPr>
              <a:t>[</a:t>
            </a:r>
            <a:r>
              <a:rPr lang="tr-TR" dirty="0">
                <a:highlight>
                  <a:srgbClr val="00FFFF"/>
                </a:highlight>
                <a:ea typeface="Times New Roman"/>
              </a:rPr>
              <a:t>Yükseköğretim kurumlarından giden personel için:</a:t>
            </a:r>
            <a:r>
              <a:rPr lang="tr-TR" dirty="0">
                <a:ea typeface="Times New Roman"/>
              </a:rPr>
              <a:t> </a:t>
            </a:r>
            <a:r>
              <a:rPr lang="tr-TR" dirty="0">
                <a:highlight>
                  <a:srgbClr val="FFFF00"/>
                </a:highlight>
                <a:ea typeface="Times New Roman"/>
              </a:rPr>
              <a:t>Gönderen kurumun tam resmi adı ve varsa, </a:t>
            </a:r>
            <a:r>
              <a:rPr lang="tr-TR" dirty="0" err="1">
                <a:highlight>
                  <a:srgbClr val="FFFF00"/>
                </a:highlight>
                <a:ea typeface="Times New Roman"/>
              </a:rPr>
              <a:t>Erasmus</a:t>
            </a:r>
            <a:r>
              <a:rPr lang="tr-TR" dirty="0">
                <a:highlight>
                  <a:srgbClr val="FFFF00"/>
                </a:highlight>
                <a:ea typeface="Times New Roman"/>
              </a:rPr>
              <a:t> Kodu</a:t>
            </a:r>
            <a:r>
              <a:rPr lang="tr-TR" dirty="0">
                <a:ea typeface="Times New Roman"/>
              </a:rPr>
              <a:t>] [</a:t>
            </a:r>
            <a:r>
              <a:rPr lang="tr-TR" dirty="0">
                <a:highlight>
                  <a:srgbClr val="00FFFF"/>
                </a:highlight>
                <a:ea typeface="Times New Roman"/>
              </a:rPr>
              <a:t>İşletmelerden gelen davetli personel için:</a:t>
            </a:r>
            <a:r>
              <a:rPr lang="tr-TR" dirty="0">
                <a:ea typeface="Times New Roman"/>
              </a:rPr>
              <a:t> </a:t>
            </a:r>
            <a:r>
              <a:rPr lang="tr-TR" dirty="0">
                <a:highlight>
                  <a:srgbClr val="FFFF00"/>
                </a:highlight>
                <a:ea typeface="Times New Roman"/>
              </a:rPr>
              <a:t>Ev sahibi kurumun tam resmi adı</a:t>
            </a:r>
            <a:r>
              <a:rPr lang="tr-TR" dirty="0" smtClean="0">
                <a:ea typeface="Times New Roman"/>
              </a:rPr>
              <a:t>]</a:t>
            </a:r>
          </a:p>
          <a:p>
            <a:pPr algn="just">
              <a:spcAft>
                <a:spcPts val="0"/>
              </a:spcAft>
            </a:pPr>
            <a:endParaRPr lang="tr-TR" dirty="0">
              <a:ea typeface="Times New Roman"/>
            </a:endParaRPr>
          </a:p>
          <a:p>
            <a:pPr algn="just"/>
            <a:r>
              <a:rPr lang="tr-TR" dirty="0"/>
              <a:t>Adres: [tam resmi adres]</a:t>
            </a:r>
          </a:p>
          <a:p>
            <a:pPr algn="just"/>
            <a:r>
              <a:rPr lang="tr-TR" dirty="0"/>
              <a:t> </a:t>
            </a:r>
          </a:p>
          <a:p>
            <a:pPr algn="just"/>
            <a:r>
              <a:rPr lang="tr-TR" dirty="0"/>
              <a:t>ile,</a:t>
            </a:r>
          </a:p>
          <a:p>
            <a:pPr algn="just"/>
            <a:r>
              <a:rPr lang="tr-TR" dirty="0"/>
              <a:t> </a:t>
            </a:r>
          </a:p>
          <a:p>
            <a:pPr algn="just"/>
            <a:r>
              <a:rPr lang="tr-TR" dirty="0"/>
              <a:t>diğer tarafta, bundan böyle “katılımcı” olarak anılacak olan,</a:t>
            </a:r>
          </a:p>
          <a:p>
            <a:pPr algn="just">
              <a:spcAft>
                <a:spcPts val="0"/>
              </a:spcAft>
            </a:pPr>
            <a:endParaRPr lang="tr-TR" dirty="0">
              <a:ea typeface="Times New Roman"/>
            </a:endParaRPr>
          </a:p>
          <a:p>
            <a:pPr algn="just"/>
            <a:endParaRPr lang="tr-TR" dirty="0"/>
          </a:p>
        </p:txBody>
      </p:sp>
    </p:spTree>
    <p:extLst>
      <p:ext uri="{BB962C8B-B14F-4D97-AF65-F5344CB8AC3E}">
        <p14:creationId xmlns:p14="http://schemas.microsoft.com/office/powerpoint/2010/main" val="387820115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Yükseköğretim personel ders verme ve eğitim alma hareketliliği için hibe sözleşmesi modeli</a:t>
            </a:r>
          </a:p>
        </p:txBody>
      </p:sp>
      <p:pic>
        <p:nvPicPr>
          <p:cNvPr id="22531"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1484784"/>
            <a:ext cx="7992888" cy="4656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91909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Yükseköğretim personel ders verme ve eğitim alma hareketliliği için hibe sözleşmesi modeli</a:t>
            </a:r>
          </a:p>
        </p:txBody>
      </p:sp>
      <p:pic>
        <p:nvPicPr>
          <p:cNvPr id="2355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99659" y="1556792"/>
            <a:ext cx="8521589" cy="3528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57373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Yükseköğretim personel ders verme ve eğitim alma hareketliliği için hibe sözleşmesi modeli</a:t>
            </a:r>
          </a:p>
        </p:txBody>
      </p:sp>
      <p:sp>
        <p:nvSpPr>
          <p:cNvPr id="3" name="İçerik Yer Tutucusu 2"/>
          <p:cNvSpPr>
            <a:spLocks noGrp="1"/>
          </p:cNvSpPr>
          <p:nvPr>
            <p:ph idx="1"/>
          </p:nvPr>
        </p:nvSpPr>
        <p:spPr/>
        <p:txBody>
          <a:bodyPr/>
          <a:lstStyle/>
          <a:p>
            <a:pPr algn="just">
              <a:spcAft>
                <a:spcPts val="0"/>
              </a:spcAft>
            </a:pPr>
            <a:r>
              <a:rPr lang="tr-TR" dirty="0">
                <a:ea typeface="Times New Roman"/>
              </a:rPr>
              <a:t>bu sözleşmenin (bundan böyle "sözleşme" olarak anılacaktır) ayrılmaz bir parçası olan aşağıdaki Özel Şartlar ve Ekleri üzerinde mutabakata varmışlardır:</a:t>
            </a:r>
            <a:endParaRPr lang="tr-TR" sz="1400" dirty="0">
              <a:ea typeface="Times New Roman"/>
            </a:endParaRPr>
          </a:p>
          <a:p>
            <a:pPr algn="just">
              <a:spcAft>
                <a:spcPts val="0"/>
              </a:spcAft>
              <a:tabLst>
                <a:tab pos="1260475" algn="l"/>
              </a:tabLst>
            </a:pPr>
            <a:r>
              <a:rPr lang="tr-TR" dirty="0">
                <a:ea typeface="Times New Roman"/>
              </a:rPr>
              <a:t> </a:t>
            </a:r>
            <a:endParaRPr lang="tr-TR" sz="1400" dirty="0">
              <a:ea typeface="Times New Roman"/>
            </a:endParaRPr>
          </a:p>
          <a:p>
            <a:pPr algn="just">
              <a:spcAft>
                <a:spcPts val="0"/>
              </a:spcAft>
              <a:tabLst>
                <a:tab pos="1260475" algn="l"/>
              </a:tabLst>
            </a:pPr>
            <a:r>
              <a:rPr lang="tr-TR" dirty="0">
                <a:ea typeface="Times New Roman"/>
              </a:rPr>
              <a:t>Ek I 	Personel Hareketliliği Anlaşması 	</a:t>
            </a:r>
            <a:endParaRPr lang="tr-TR" sz="1400" dirty="0">
              <a:ea typeface="Times New Roman"/>
            </a:endParaRPr>
          </a:p>
          <a:p>
            <a:pPr algn="just">
              <a:spcAft>
                <a:spcPts val="0"/>
              </a:spcAft>
              <a:tabLst>
                <a:tab pos="1260475" algn="l"/>
              </a:tabLst>
            </a:pPr>
            <a:r>
              <a:rPr lang="tr-TR" dirty="0">
                <a:ea typeface="Times New Roman"/>
              </a:rPr>
              <a:t>Ek II		Genel Şartlar</a:t>
            </a:r>
            <a:endParaRPr lang="tr-TR" sz="1400" dirty="0">
              <a:ea typeface="Times New Roman"/>
            </a:endParaRPr>
          </a:p>
          <a:p>
            <a:pPr algn="just">
              <a:spcAft>
                <a:spcPts val="0"/>
              </a:spcAft>
            </a:pPr>
            <a:r>
              <a:rPr lang="tr-TR" dirty="0">
                <a:ea typeface="Times New Roman"/>
              </a:rPr>
              <a:t> </a:t>
            </a:r>
            <a:endParaRPr lang="tr-TR" sz="1400" dirty="0">
              <a:ea typeface="Times New Roman"/>
            </a:endParaRPr>
          </a:p>
          <a:p>
            <a:pPr algn="just">
              <a:spcAft>
                <a:spcPts val="0"/>
              </a:spcAft>
            </a:pPr>
            <a:r>
              <a:rPr lang="tr-TR" sz="1400" u="sng" dirty="0">
                <a:ea typeface="Times New Roman"/>
              </a:rPr>
              <a:t>Bu sözleşmenin Özel Şartlar bölümünde düzenlenen hükümler eklerde düzenlenen hükümlere göre öncelikli olarak uygulanır. </a:t>
            </a:r>
            <a:endParaRPr lang="tr-TR" sz="1400" dirty="0">
              <a:ea typeface="Times New Roman"/>
            </a:endParaRPr>
          </a:p>
          <a:p>
            <a:pPr algn="just"/>
            <a:endParaRPr lang="tr-TR" dirty="0"/>
          </a:p>
        </p:txBody>
      </p:sp>
    </p:spTree>
    <p:extLst>
      <p:ext uri="{BB962C8B-B14F-4D97-AF65-F5344CB8AC3E}">
        <p14:creationId xmlns:p14="http://schemas.microsoft.com/office/powerpoint/2010/main" val="426870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Erasmus</a:t>
            </a:r>
            <a:r>
              <a:rPr lang="tr-TR" dirty="0"/>
              <a:t>+ Hakkında Genel Bilgi</a:t>
            </a:r>
          </a:p>
        </p:txBody>
      </p:sp>
      <p:sp>
        <p:nvSpPr>
          <p:cNvPr id="3" name="İçerik Yer Tutucusu 2"/>
          <p:cNvSpPr>
            <a:spLocks noGrp="1"/>
          </p:cNvSpPr>
          <p:nvPr>
            <p:ph idx="1"/>
          </p:nvPr>
        </p:nvSpPr>
        <p:spPr/>
        <p:txBody>
          <a:bodyPr/>
          <a:lstStyle/>
          <a:p>
            <a:pPr algn="just"/>
            <a:r>
              <a:rPr lang="tr-TR" dirty="0" smtClean="0"/>
              <a:t>*	Başvurular</a:t>
            </a:r>
            <a:r>
              <a:rPr lang="tr-TR" dirty="0"/>
              <a:t>, başvuran kuruluşun yerleşik bulunduğu ülkedeki Ulusal Ajansa yapılır</a:t>
            </a:r>
            <a:r>
              <a:rPr lang="tr-TR" dirty="0" smtClean="0"/>
              <a:t>. </a:t>
            </a:r>
          </a:p>
          <a:p>
            <a:pPr algn="just"/>
            <a:endParaRPr lang="tr-TR" dirty="0"/>
          </a:p>
          <a:p>
            <a:pPr algn="just"/>
            <a:r>
              <a:rPr lang="tr-TR" dirty="0" smtClean="0"/>
              <a:t>*	Yükseköğretim </a:t>
            </a:r>
            <a:r>
              <a:rPr lang="tr-TR" dirty="0"/>
              <a:t>kurumlarının öğrenci ve personeli başvurularını kendi kurumlarına yaparlar. </a:t>
            </a:r>
            <a:endParaRPr lang="tr-TR" dirty="0" smtClean="0"/>
          </a:p>
          <a:p>
            <a:pPr algn="just"/>
            <a:r>
              <a:rPr lang="tr-TR" dirty="0" smtClean="0"/>
              <a:t>*	</a:t>
            </a:r>
            <a:r>
              <a:rPr lang="tr-TR" dirty="0" err="1" smtClean="0"/>
              <a:t>Erasmus</a:t>
            </a:r>
            <a:r>
              <a:rPr lang="tr-TR" dirty="0"/>
              <a:t>+ Programı çerçevesinde tüm başvurular online olarak yapılmaktadır. Posta, kargo, faks veya e-posta ile gönderilen başvuru formları kabul edilmeyecektir. </a:t>
            </a:r>
            <a:endParaRPr lang="tr-TR" dirty="0" smtClean="0"/>
          </a:p>
          <a:p>
            <a:pPr algn="just"/>
            <a:endParaRPr lang="tr-TR" dirty="0"/>
          </a:p>
          <a:p>
            <a:pPr algn="just"/>
            <a:r>
              <a:rPr lang="tr-TR" dirty="0" smtClean="0"/>
              <a:t>*	</a:t>
            </a:r>
            <a:r>
              <a:rPr lang="tr-TR" dirty="0" err="1" smtClean="0"/>
              <a:t>Erasmus</a:t>
            </a:r>
            <a:r>
              <a:rPr lang="tr-TR" dirty="0"/>
              <a:t>+ Programı Öğrenme Hareketliliği faaliyetine katılmak üzere yükseköğretim kurumlarının başvuruda bulunmaları gerekmektedir. Bireysel başvuru kabul edilmemektedir.</a:t>
            </a:r>
          </a:p>
          <a:p>
            <a:endParaRPr lang="tr-TR" dirty="0"/>
          </a:p>
          <a:p>
            <a:endParaRPr lang="tr-TR" dirty="0"/>
          </a:p>
        </p:txBody>
      </p:sp>
    </p:spTree>
    <p:extLst>
      <p:ext uri="{BB962C8B-B14F-4D97-AF65-F5344CB8AC3E}">
        <p14:creationId xmlns:p14="http://schemas.microsoft.com/office/powerpoint/2010/main" val="151122974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Yükseköğretim personel ders verme ve eğitim alma hareketliliği için hibe sözleşmesi modeli</a:t>
            </a:r>
          </a:p>
        </p:txBody>
      </p:sp>
      <p:sp>
        <p:nvSpPr>
          <p:cNvPr id="3" name="İçerik Yer Tutucusu 2"/>
          <p:cNvSpPr>
            <a:spLocks noGrp="1"/>
          </p:cNvSpPr>
          <p:nvPr>
            <p:ph idx="1"/>
          </p:nvPr>
        </p:nvSpPr>
        <p:spPr/>
        <p:txBody>
          <a:bodyPr>
            <a:normAutofit fontScale="92500" lnSpcReduction="20000"/>
          </a:bodyPr>
          <a:lstStyle/>
          <a:p>
            <a:pPr algn="just">
              <a:spcAft>
                <a:spcPts val="0"/>
              </a:spcAft>
            </a:pPr>
            <a:r>
              <a:rPr lang="tr-TR" dirty="0">
                <a:ea typeface="Times New Roman"/>
              </a:rPr>
              <a:t>[Bu dokümanın Ek I bölümü için ıslak imzalı nüsha dolaştırılması zorunlu değildir: ulusal mevzuata bağlı olarak, imzaların taranmış nüshaları ve elektronik imzalar kabul edilebilir.]</a:t>
            </a:r>
          </a:p>
          <a:p>
            <a:pPr algn="ctr">
              <a:spcAft>
                <a:spcPts val="0"/>
              </a:spcAft>
            </a:pPr>
            <a:r>
              <a:rPr lang="tr-TR" dirty="0">
                <a:ea typeface="Times New Roman"/>
              </a:rPr>
              <a:t> </a:t>
            </a:r>
          </a:p>
          <a:p>
            <a:pPr algn="ctr">
              <a:spcAft>
                <a:spcPts val="0"/>
              </a:spcAft>
            </a:pPr>
            <a:r>
              <a:rPr lang="tr-TR" dirty="0">
                <a:ea typeface="Times New Roman"/>
              </a:rPr>
              <a:t> </a:t>
            </a:r>
          </a:p>
          <a:p>
            <a:pPr algn="ctr">
              <a:spcAft>
                <a:spcPts val="0"/>
              </a:spcAft>
            </a:pPr>
            <a:r>
              <a:rPr lang="tr-TR" dirty="0">
                <a:ea typeface="Times New Roman"/>
              </a:rPr>
              <a:t>ÖZEL ŞARTLAR</a:t>
            </a:r>
          </a:p>
          <a:p>
            <a:pPr marL="306705"/>
            <a:r>
              <a:rPr lang="tr-TR" dirty="0">
                <a:ea typeface="Times New Roman"/>
              </a:rPr>
              <a:t> </a:t>
            </a:r>
            <a:endParaRPr lang="tr-TR" sz="3200" dirty="0">
              <a:ea typeface="Times New Roman"/>
            </a:endParaRPr>
          </a:p>
          <a:p>
            <a:pPr marL="306705"/>
            <a:r>
              <a:rPr lang="tr-TR" dirty="0">
                <a:ea typeface="Times New Roman"/>
              </a:rPr>
              <a:t>MADDE 1 – SÖZLEŞMENİN KONUSU</a:t>
            </a:r>
            <a:endParaRPr lang="tr-TR" sz="3200" dirty="0">
              <a:ea typeface="Times New Roman"/>
            </a:endParaRPr>
          </a:p>
          <a:p>
            <a:pPr algn="just">
              <a:spcAft>
                <a:spcPts val="0"/>
              </a:spcAft>
            </a:pPr>
            <a:r>
              <a:rPr lang="tr-TR" dirty="0">
                <a:ea typeface="Times New Roman"/>
              </a:rPr>
              <a:t>1.1	Kurum, </a:t>
            </a:r>
            <a:r>
              <a:rPr lang="tr-TR" dirty="0" err="1">
                <a:ea typeface="Times New Roman"/>
              </a:rPr>
              <a:t>Erasmus</a:t>
            </a:r>
            <a:r>
              <a:rPr lang="tr-TR" dirty="0">
                <a:ea typeface="Times New Roman"/>
              </a:rPr>
              <a:t>+ Programı kapsamında bir </a:t>
            </a:r>
            <a:r>
              <a:rPr lang="tr-TR" dirty="0">
                <a:highlight>
                  <a:srgbClr val="FFFF00"/>
                </a:highlight>
                <a:ea typeface="Times New Roman"/>
              </a:rPr>
              <a:t>[ders verme/eğitim alma/ders verme ve eğitim alma]</a:t>
            </a:r>
            <a:r>
              <a:rPr lang="tr-TR" dirty="0">
                <a:ea typeface="Times New Roman"/>
              </a:rPr>
              <a:t> hareketlilik faaliyeti gerçekleştirmesi için katılımcıya mali destek sağlayacaktır. </a:t>
            </a:r>
          </a:p>
          <a:p>
            <a:pPr algn="just">
              <a:spcAft>
                <a:spcPts val="0"/>
              </a:spcAft>
            </a:pPr>
            <a:r>
              <a:rPr lang="tr-TR" dirty="0">
                <a:ea typeface="Times New Roman"/>
              </a:rPr>
              <a:t>1.2	Katılımcı, madde 3’te belirtilen miktardaki mali desteği veya hizmet teminini kabul eder ve </a:t>
            </a:r>
            <a:r>
              <a:rPr lang="tr-TR" dirty="0">
                <a:highlight>
                  <a:srgbClr val="FFFF00"/>
                </a:highlight>
                <a:ea typeface="Times New Roman"/>
              </a:rPr>
              <a:t>[ders verme/eğitim alma/ders verme ve eğitim alma]</a:t>
            </a:r>
            <a:r>
              <a:rPr lang="tr-TR" dirty="0">
                <a:ea typeface="Times New Roman"/>
              </a:rPr>
              <a:t> hareketlilik faaliyetini Ek </a:t>
            </a:r>
            <a:r>
              <a:rPr lang="tr-TR" dirty="0" err="1">
                <a:ea typeface="Times New Roman"/>
              </a:rPr>
              <a:t>I'de</a:t>
            </a:r>
            <a:r>
              <a:rPr lang="tr-TR" dirty="0">
                <a:ea typeface="Times New Roman"/>
              </a:rPr>
              <a:t> açıklandığı şekilde gerçekleştirmeyi taahhüt eder.</a:t>
            </a:r>
          </a:p>
          <a:p>
            <a:pPr algn="just">
              <a:spcAft>
                <a:spcPts val="0"/>
              </a:spcAft>
            </a:pPr>
            <a:r>
              <a:rPr lang="tr-TR" dirty="0">
                <a:ea typeface="Times New Roman"/>
              </a:rPr>
              <a:t>1.3.	Sözleşmede yapılacak değişiklikler, yazılı veya elektronik iletiyle yapılacak resmi bildirimle istenir ve her iki tarafça kabul edilir.</a:t>
            </a:r>
          </a:p>
          <a:p>
            <a:endParaRPr lang="tr-TR" dirty="0"/>
          </a:p>
        </p:txBody>
      </p:sp>
    </p:spTree>
    <p:extLst>
      <p:ext uri="{BB962C8B-B14F-4D97-AF65-F5344CB8AC3E}">
        <p14:creationId xmlns:p14="http://schemas.microsoft.com/office/powerpoint/2010/main" val="42687024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Yükseköğretim personel ders verme ve eğitim alma hareketliliği için hibe sözleşmesi modeli</a:t>
            </a:r>
          </a:p>
        </p:txBody>
      </p:sp>
      <p:sp>
        <p:nvSpPr>
          <p:cNvPr id="3" name="İçerik Yer Tutucusu 2"/>
          <p:cNvSpPr>
            <a:spLocks noGrp="1"/>
          </p:cNvSpPr>
          <p:nvPr>
            <p:ph idx="1"/>
          </p:nvPr>
        </p:nvSpPr>
        <p:spPr/>
        <p:txBody>
          <a:bodyPr>
            <a:normAutofit lnSpcReduction="10000"/>
          </a:bodyPr>
          <a:lstStyle/>
          <a:p>
            <a:pPr algn="just">
              <a:spcAft>
                <a:spcPts val="0"/>
              </a:spcAft>
            </a:pPr>
            <a:r>
              <a:rPr lang="tr-TR" dirty="0">
                <a:ea typeface="Times New Roman"/>
              </a:rPr>
              <a:t>MADDE 2 – YÜRÜRLÜĞE GİRİŞ VE HAREKETLİLİK SÜRESİ</a:t>
            </a:r>
          </a:p>
          <a:p>
            <a:pPr algn="just">
              <a:spcAft>
                <a:spcPts val="0"/>
              </a:spcAft>
            </a:pPr>
            <a:r>
              <a:rPr lang="tr-TR" dirty="0">
                <a:ea typeface="Times New Roman"/>
              </a:rPr>
              <a:t>2.1	Sözleşme belirtilen iki taraftan sözleşmeyi en son imzalayanın sözleşmeyi imzaladığı tarihte yürürlüğe girer.</a:t>
            </a:r>
          </a:p>
          <a:p>
            <a:pPr algn="just">
              <a:spcAft>
                <a:spcPts val="0"/>
              </a:spcAft>
            </a:pPr>
            <a:r>
              <a:rPr lang="tr-TR" dirty="0">
                <a:ea typeface="Times New Roman"/>
              </a:rPr>
              <a:t>2.2	Hareketlilik dönemi, [</a:t>
            </a:r>
            <a:r>
              <a:rPr lang="tr-TR" dirty="0">
                <a:highlight>
                  <a:srgbClr val="FFFF00"/>
                </a:highlight>
                <a:ea typeface="Times New Roman"/>
              </a:rPr>
              <a:t>tarih</a:t>
            </a:r>
            <a:r>
              <a:rPr lang="tr-TR" dirty="0">
                <a:ea typeface="Times New Roman"/>
              </a:rPr>
              <a:t>] tarihinde başlar ve [</a:t>
            </a:r>
            <a:r>
              <a:rPr lang="tr-TR" dirty="0">
                <a:highlight>
                  <a:srgbClr val="FFFF00"/>
                </a:highlight>
                <a:ea typeface="Times New Roman"/>
              </a:rPr>
              <a:t>tarih</a:t>
            </a:r>
            <a:r>
              <a:rPr lang="tr-TR" dirty="0">
                <a:ea typeface="Times New Roman"/>
              </a:rPr>
              <a:t>] tarihinde biter. Hareketlilik döneminin başlama tarihi, katılımcının ev sahibi </a:t>
            </a:r>
            <a:r>
              <a:rPr lang="tr-TR" dirty="0">
                <a:highlight>
                  <a:srgbClr val="FFFF00"/>
                </a:highlight>
                <a:ea typeface="Times New Roman"/>
              </a:rPr>
              <a:t>[kurumda/kuruluşta]</a:t>
            </a:r>
            <a:r>
              <a:rPr lang="tr-TR" dirty="0">
                <a:ea typeface="Times New Roman"/>
              </a:rPr>
              <a:t> hazır bulunması gereken ilk gün, bitiş tarihi ise, katılımcının ev sahibi </a:t>
            </a:r>
            <a:r>
              <a:rPr lang="tr-TR" dirty="0">
                <a:highlight>
                  <a:srgbClr val="FFFF00"/>
                </a:highlight>
                <a:ea typeface="Times New Roman"/>
              </a:rPr>
              <a:t>[kurumda/kuruluşta]</a:t>
            </a:r>
            <a:r>
              <a:rPr lang="tr-TR" dirty="0">
                <a:ea typeface="Times New Roman"/>
              </a:rPr>
              <a:t> hazır bulunması gereken son gündür. </a:t>
            </a:r>
          </a:p>
          <a:p>
            <a:pPr algn="just">
              <a:spcAft>
                <a:spcPts val="0"/>
              </a:spcAft>
            </a:pPr>
            <a:r>
              <a:rPr lang="tr-TR" dirty="0">
                <a:highlight>
                  <a:srgbClr val="00FFFF"/>
                </a:highlight>
                <a:ea typeface="Times New Roman"/>
              </a:rPr>
              <a:t>[Kurum/kuruluş, uygun seçeneği seçer:</a:t>
            </a:r>
            <a:r>
              <a:rPr lang="tr-TR" dirty="0">
                <a:ea typeface="Times New Roman"/>
              </a:rPr>
              <a:t> </a:t>
            </a:r>
            <a:r>
              <a:rPr lang="tr-TR" dirty="0">
                <a:highlight>
                  <a:srgbClr val="FFFF00"/>
                </a:highlight>
                <a:ea typeface="Times New Roman"/>
              </a:rPr>
              <a:t>[Seyahat süresi hareketlilik dönemi süresine dâhil değildir.]</a:t>
            </a:r>
            <a:r>
              <a:rPr lang="tr-TR" dirty="0">
                <a:ea typeface="Times New Roman"/>
              </a:rPr>
              <a:t> </a:t>
            </a:r>
            <a:r>
              <a:rPr lang="tr-TR" dirty="0">
                <a:highlight>
                  <a:srgbClr val="00FFFF"/>
                </a:highlight>
                <a:ea typeface="Times New Roman"/>
              </a:rPr>
              <a:t>veya </a:t>
            </a:r>
            <a:r>
              <a:rPr lang="tr-TR" dirty="0">
                <a:highlight>
                  <a:srgbClr val="FFFF00"/>
                </a:highlight>
                <a:ea typeface="Times New Roman"/>
              </a:rPr>
              <a:t>[yurtdışında gerçekleştirilen faaliyetin ilk gününden önceki seyahat için bir gün [ve/veya] yurtdışında gerçekleştirilen faaliyetin son gününden sonraki seyahat için bir gün, hareketlilik dönemi süresinin üzerine ilave edilir ve bireysel destek hesaplanırken dikkate alınır.]</a:t>
            </a:r>
            <a:r>
              <a:rPr lang="tr-TR" dirty="0">
                <a:ea typeface="Times New Roman"/>
              </a:rPr>
              <a:t>  </a:t>
            </a:r>
          </a:p>
          <a:p>
            <a:pPr algn="just"/>
            <a:endParaRPr lang="tr-TR" dirty="0"/>
          </a:p>
        </p:txBody>
      </p:sp>
    </p:spTree>
    <p:extLst>
      <p:ext uri="{BB962C8B-B14F-4D97-AF65-F5344CB8AC3E}">
        <p14:creationId xmlns:p14="http://schemas.microsoft.com/office/powerpoint/2010/main" val="411576017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Yükseköğretim personel ders verme ve eğitim alma hareketliliği için hibe sözleşmesi modeli</a:t>
            </a:r>
          </a:p>
        </p:txBody>
      </p:sp>
      <p:sp>
        <p:nvSpPr>
          <p:cNvPr id="3" name="İçerik Yer Tutucusu 2"/>
          <p:cNvSpPr>
            <a:spLocks noGrp="1"/>
          </p:cNvSpPr>
          <p:nvPr>
            <p:ph idx="1"/>
          </p:nvPr>
        </p:nvSpPr>
        <p:spPr/>
        <p:txBody>
          <a:bodyPr/>
          <a:lstStyle/>
          <a:p>
            <a:pPr algn="just">
              <a:spcAft>
                <a:spcPts val="0"/>
              </a:spcAft>
            </a:pPr>
            <a:r>
              <a:rPr lang="tr-TR" dirty="0">
                <a:ea typeface="Times New Roman"/>
              </a:rPr>
              <a:t>2.3	Katılımcı, </a:t>
            </a:r>
            <a:r>
              <a:rPr lang="tr-TR" dirty="0" err="1">
                <a:ea typeface="Times New Roman"/>
              </a:rPr>
              <a:t>Erasmus</a:t>
            </a:r>
            <a:r>
              <a:rPr lang="tr-TR" dirty="0">
                <a:ea typeface="Times New Roman"/>
              </a:rPr>
              <a:t>+ AB fonlarından faaliyet için </a:t>
            </a:r>
            <a:r>
              <a:rPr lang="tr-TR" dirty="0">
                <a:highlight>
                  <a:srgbClr val="FFFF00"/>
                </a:highlight>
                <a:ea typeface="Times New Roman"/>
              </a:rPr>
              <a:t>[…]</a:t>
            </a:r>
            <a:r>
              <a:rPr lang="tr-TR" dirty="0">
                <a:ea typeface="Times New Roman"/>
              </a:rPr>
              <a:t>gün </a:t>
            </a:r>
            <a:r>
              <a:rPr lang="tr-TR" dirty="0">
                <a:highlight>
                  <a:srgbClr val="FFFF00"/>
                </a:highlight>
                <a:ea typeface="Times New Roman"/>
              </a:rPr>
              <a:t>[eğer katılımcı </a:t>
            </a:r>
            <a:r>
              <a:rPr lang="tr-TR" dirty="0" err="1">
                <a:highlight>
                  <a:srgbClr val="FFFF00"/>
                </a:highlight>
                <a:ea typeface="Times New Roman"/>
              </a:rPr>
              <a:t>Erasmus+AB</a:t>
            </a:r>
            <a:r>
              <a:rPr lang="tr-TR" dirty="0">
                <a:highlight>
                  <a:srgbClr val="FFFF00"/>
                </a:highlight>
                <a:ea typeface="Times New Roman"/>
              </a:rPr>
              <a:t> fonlarından mali destek almışsa: bu gün sayısı, hareketlilik döneminin süresine eşittir</a:t>
            </a:r>
            <a:r>
              <a:rPr lang="en-GB" dirty="0">
                <a:ea typeface="Times New Roman"/>
              </a:rPr>
              <a:t>]</a:t>
            </a:r>
            <a:r>
              <a:rPr lang="tr-TR" dirty="0">
                <a:highlight>
                  <a:srgbClr val="FFFF00"/>
                </a:highlight>
                <a:ea typeface="Times New Roman"/>
              </a:rPr>
              <a:t>; [Eğer katılımcı </a:t>
            </a:r>
            <a:r>
              <a:rPr lang="tr-TR" dirty="0" err="1">
                <a:highlight>
                  <a:srgbClr val="FFFF00"/>
                </a:highlight>
                <a:ea typeface="Times New Roman"/>
              </a:rPr>
              <a:t>Erasmus</a:t>
            </a:r>
            <a:r>
              <a:rPr lang="tr-TR" dirty="0">
                <a:highlight>
                  <a:srgbClr val="FFFF00"/>
                </a:highlight>
                <a:ea typeface="Times New Roman"/>
              </a:rPr>
              <a:t>+ AB fonlarından mali destek ile birlikte sıfır-hibe günlerine sahipse, bu gün sayısı, en az yurtdışındaki asgari hareketlilik süresi için, (hareketlilik başına 2 gün olacak şekilde), </a:t>
            </a:r>
            <a:r>
              <a:rPr lang="tr-TR" dirty="0" err="1">
                <a:highlight>
                  <a:srgbClr val="FFFF00"/>
                </a:highlight>
                <a:ea typeface="Times New Roman"/>
              </a:rPr>
              <a:t>Erasmus</a:t>
            </a:r>
            <a:r>
              <a:rPr lang="tr-TR" dirty="0">
                <a:highlight>
                  <a:srgbClr val="FFFF00"/>
                </a:highlight>
                <a:ea typeface="Times New Roman"/>
              </a:rPr>
              <a:t>+ AB fonlarından sağlanan mali destek tarafından karşılanan gün sayısına karşılık gelir</a:t>
            </a:r>
            <a:r>
              <a:rPr lang="en-GB" dirty="0">
                <a:ea typeface="Times New Roman"/>
              </a:rPr>
              <a:t>]</a:t>
            </a:r>
            <a:r>
              <a:rPr lang="en-GB" dirty="0">
                <a:highlight>
                  <a:srgbClr val="FFFF00"/>
                </a:highlight>
                <a:ea typeface="Times New Roman"/>
              </a:rPr>
              <a:t>; [</a:t>
            </a:r>
            <a:r>
              <a:rPr lang="tr-TR" dirty="0">
                <a:highlight>
                  <a:srgbClr val="FFFF00"/>
                </a:highlight>
                <a:ea typeface="Times New Roman"/>
              </a:rPr>
              <a:t>Eğer katılımcı, hareketlilik süresinin tamamı boyunca sıfır-hibe katılımcısı ise: bu gün sayısı 0 olmalıdır]</a:t>
            </a:r>
            <a:r>
              <a:rPr lang="tr-TR" dirty="0">
                <a:ea typeface="Times New Roman"/>
              </a:rPr>
              <a:t> ve seyahat için </a:t>
            </a:r>
            <a:r>
              <a:rPr lang="tr-TR" dirty="0">
                <a:highlight>
                  <a:srgbClr val="FFFF00"/>
                </a:highlight>
                <a:ea typeface="Times New Roman"/>
              </a:rPr>
              <a:t>[…]</a:t>
            </a:r>
            <a:r>
              <a:rPr lang="tr-TR" dirty="0">
                <a:ea typeface="Times New Roman"/>
              </a:rPr>
              <a:t> gün için destek alır. </a:t>
            </a:r>
          </a:p>
          <a:p>
            <a:endParaRPr lang="tr-TR" dirty="0"/>
          </a:p>
        </p:txBody>
      </p:sp>
    </p:spTree>
    <p:extLst>
      <p:ext uri="{BB962C8B-B14F-4D97-AF65-F5344CB8AC3E}">
        <p14:creationId xmlns:p14="http://schemas.microsoft.com/office/powerpoint/2010/main" val="242770219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Yükseköğretim personel ders verme ve eğitim alma hareketliliği için hibe sözleşmesi modeli</a:t>
            </a:r>
          </a:p>
        </p:txBody>
      </p:sp>
      <p:sp>
        <p:nvSpPr>
          <p:cNvPr id="3" name="İçerik Yer Tutucusu 2"/>
          <p:cNvSpPr>
            <a:spLocks noGrp="1"/>
          </p:cNvSpPr>
          <p:nvPr>
            <p:ph idx="1"/>
          </p:nvPr>
        </p:nvSpPr>
        <p:spPr/>
        <p:txBody>
          <a:bodyPr>
            <a:normAutofit/>
          </a:bodyPr>
          <a:lstStyle/>
          <a:p>
            <a:pPr algn="just">
              <a:spcAft>
                <a:spcPts val="0"/>
              </a:spcAft>
            </a:pPr>
            <a:r>
              <a:rPr lang="tr-TR" dirty="0">
                <a:ea typeface="Times New Roman"/>
              </a:rPr>
              <a:t>2.4 	Hareketlilik döneminin toplam süresi 2 aydan fazla olamaz, her bir hareketlilik faaliyeti için asgari süre ardışık 2 gündür. </a:t>
            </a:r>
            <a:r>
              <a:rPr lang="tr-TR" dirty="0">
                <a:highlight>
                  <a:srgbClr val="FFFF00"/>
                </a:highlight>
                <a:ea typeface="Times New Roman"/>
              </a:rPr>
              <a:t>[haftalık  asgari 8 saatlik ders verme süresine uyulmalıdır. Eğer hareketlilik bir haftadan fazla sürerse, tamamlanmayan hafta için  asgari ders saati, o haftanın süresiyle orantılı olacaktır]</a:t>
            </a:r>
            <a:r>
              <a:rPr lang="tr-TR" dirty="0">
                <a:ea typeface="Times New Roman"/>
              </a:rPr>
              <a:t>.</a:t>
            </a:r>
          </a:p>
          <a:p>
            <a:pPr algn="just">
              <a:spcAft>
                <a:spcPts val="0"/>
              </a:spcAft>
            </a:pPr>
            <a:r>
              <a:rPr lang="tr-TR" dirty="0">
                <a:highlight>
                  <a:srgbClr val="00FFFF"/>
                </a:highlight>
                <a:ea typeface="Times New Roman"/>
              </a:rPr>
              <a:t>[Ders verme hareketliliği için</a:t>
            </a:r>
            <a:r>
              <a:rPr lang="tr-TR" dirty="0">
                <a:ea typeface="Times New Roman"/>
              </a:rPr>
              <a:t> </a:t>
            </a:r>
            <a:r>
              <a:rPr lang="tr-TR" dirty="0">
                <a:highlight>
                  <a:srgbClr val="FFFF00"/>
                </a:highlight>
                <a:ea typeface="Times New Roman"/>
              </a:rPr>
              <a:t>[Katılımcı [...] günde toplam [...] saat ders verir].</a:t>
            </a:r>
            <a:r>
              <a:rPr lang="tr-TR" dirty="0">
                <a:ea typeface="Times New Roman"/>
              </a:rPr>
              <a:t>  </a:t>
            </a:r>
          </a:p>
          <a:p>
            <a:pPr algn="just">
              <a:spcAft>
                <a:spcPts val="0"/>
              </a:spcAft>
            </a:pPr>
            <a:r>
              <a:rPr lang="tr-TR" dirty="0">
                <a:ea typeface="Times New Roman"/>
              </a:rPr>
              <a:t>2.5 	Katılımcı, madde 2.4'te açıklanan sınırlar dâhilinde, hareketlilik döneminin uzatılması için istekte bulunabilir. Kurumun hareketlilik döneminin süresini uzatmayı kabul etmesi halinde, sözleşme gereken şekilde değiştirilir.</a:t>
            </a:r>
          </a:p>
          <a:p>
            <a:pPr algn="just">
              <a:spcAft>
                <a:spcPts val="0"/>
              </a:spcAft>
            </a:pPr>
            <a:r>
              <a:rPr lang="tr-TR" dirty="0">
                <a:ea typeface="Times New Roman"/>
              </a:rPr>
              <a:t>2.6	Katılım Sertifikasında, hareketlilik döneminin fiili başlama ve bitiş tarihleri belirtilmelidir. </a:t>
            </a:r>
            <a:endParaRPr lang="tr-TR" sz="3200" dirty="0">
              <a:ea typeface="Times New Roman"/>
            </a:endParaRPr>
          </a:p>
          <a:p>
            <a:endParaRPr lang="tr-TR" dirty="0"/>
          </a:p>
        </p:txBody>
      </p:sp>
    </p:spTree>
    <p:extLst>
      <p:ext uri="{BB962C8B-B14F-4D97-AF65-F5344CB8AC3E}">
        <p14:creationId xmlns:p14="http://schemas.microsoft.com/office/powerpoint/2010/main" val="42176418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Yükseköğretim personel ders verme ve eğitim alma hareketliliği için hibe sözleşmesi modeli</a:t>
            </a:r>
          </a:p>
        </p:txBody>
      </p:sp>
      <p:sp>
        <p:nvSpPr>
          <p:cNvPr id="3" name="İçerik Yer Tutucusu 2"/>
          <p:cNvSpPr>
            <a:spLocks noGrp="1"/>
          </p:cNvSpPr>
          <p:nvPr>
            <p:ph idx="1"/>
          </p:nvPr>
        </p:nvSpPr>
        <p:spPr/>
        <p:txBody>
          <a:bodyPr/>
          <a:lstStyle/>
          <a:p>
            <a:pPr marL="306705"/>
            <a:r>
              <a:rPr lang="tr-TR" dirty="0">
                <a:ea typeface="Times New Roman"/>
              </a:rPr>
              <a:t>MADDE 3</a:t>
            </a:r>
            <a:r>
              <a:rPr lang="tr-TR" sz="3200" dirty="0">
                <a:ea typeface="Times New Roman"/>
              </a:rPr>
              <a:t> –</a:t>
            </a:r>
            <a:r>
              <a:rPr lang="tr-TR" dirty="0">
                <a:ea typeface="Times New Roman"/>
              </a:rPr>
              <a:t> MALİ DESTEK </a:t>
            </a:r>
            <a:endParaRPr lang="tr-TR" sz="3200" dirty="0">
              <a:ea typeface="Times New Roman"/>
            </a:endParaRPr>
          </a:p>
          <a:p>
            <a:pPr algn="just">
              <a:spcAft>
                <a:spcPts val="0"/>
              </a:spcAft>
            </a:pPr>
            <a:r>
              <a:rPr lang="tr-TR" dirty="0">
                <a:ea typeface="Times New Roman"/>
              </a:rPr>
              <a:t>3.1.	Katılımcı, bireysel destek için </a:t>
            </a:r>
            <a:r>
              <a:rPr lang="tr-TR" dirty="0">
                <a:highlight>
                  <a:srgbClr val="FFFF00"/>
                </a:highlight>
                <a:ea typeface="Times New Roman"/>
              </a:rPr>
              <a:t>[…]</a:t>
            </a:r>
            <a:r>
              <a:rPr lang="tr-TR" dirty="0">
                <a:ea typeface="Times New Roman"/>
              </a:rPr>
              <a:t> Avro, seyahat için ise </a:t>
            </a:r>
            <a:r>
              <a:rPr lang="tr-TR" dirty="0">
                <a:highlight>
                  <a:srgbClr val="FFFF00"/>
                </a:highlight>
                <a:ea typeface="Times New Roman"/>
              </a:rPr>
              <a:t>[…]</a:t>
            </a:r>
            <a:r>
              <a:rPr lang="tr-TR" dirty="0">
                <a:ea typeface="Times New Roman"/>
              </a:rPr>
              <a:t> Avro alır. Bireysel destek tutarı, faaliyetin 14. gününe kadar günlük </a:t>
            </a:r>
            <a:r>
              <a:rPr lang="tr-TR" dirty="0">
                <a:highlight>
                  <a:srgbClr val="FFFF00"/>
                </a:highlight>
                <a:ea typeface="Times New Roman"/>
              </a:rPr>
              <a:t>[…]</a:t>
            </a:r>
            <a:r>
              <a:rPr lang="tr-TR" dirty="0">
                <a:ea typeface="Times New Roman"/>
              </a:rPr>
              <a:t> Avro, 15. günden itibaren günlük </a:t>
            </a:r>
            <a:r>
              <a:rPr lang="tr-TR" dirty="0">
                <a:highlight>
                  <a:srgbClr val="FFFF00"/>
                </a:highlight>
                <a:ea typeface="Times New Roman"/>
              </a:rPr>
              <a:t>[...]</a:t>
            </a:r>
            <a:r>
              <a:rPr lang="tr-TR" dirty="0">
                <a:ea typeface="Times New Roman"/>
              </a:rPr>
              <a:t> </a:t>
            </a:r>
            <a:r>
              <a:rPr lang="tr-TR" dirty="0" err="1">
                <a:ea typeface="Times New Roman"/>
              </a:rPr>
              <a:t>Avro'dur</a:t>
            </a:r>
            <a:r>
              <a:rPr lang="tr-TR" dirty="0">
                <a:ea typeface="Times New Roman"/>
              </a:rPr>
              <a:t>.</a:t>
            </a:r>
          </a:p>
          <a:p>
            <a:pPr marL="381000" algn="just">
              <a:spcAft>
                <a:spcPts val="0"/>
              </a:spcAft>
            </a:pPr>
            <a:r>
              <a:rPr lang="tr-TR" dirty="0">
                <a:ea typeface="Times New Roman"/>
              </a:rPr>
              <a:t>Hareketlilik dönemi için ödenecek nihai tutar, madde 2.3'te belirtilen hareketlilik gün sayısı ile ev sahibi ülke için geçerli olan günlük bireysel destek hibe miktarı çarpılarak ve elde edilen tutara seyahat katkı payı ilave edilerek belirlenir. </a:t>
            </a:r>
            <a:r>
              <a:rPr lang="tr-TR" dirty="0">
                <a:highlight>
                  <a:srgbClr val="00FFFF"/>
                </a:highlight>
                <a:ea typeface="Times New Roman"/>
              </a:rPr>
              <a:t>[Sıfır hibe katılımcıları için seyahat katkı payı 0 olmalıdır]</a:t>
            </a:r>
            <a:endParaRPr lang="tr-TR" dirty="0">
              <a:ea typeface="Times New Roman"/>
            </a:endParaRPr>
          </a:p>
          <a:p>
            <a:endParaRPr lang="tr-TR" dirty="0"/>
          </a:p>
        </p:txBody>
      </p:sp>
    </p:spTree>
    <p:extLst>
      <p:ext uri="{BB962C8B-B14F-4D97-AF65-F5344CB8AC3E}">
        <p14:creationId xmlns:p14="http://schemas.microsoft.com/office/powerpoint/2010/main" val="30431865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Yükseköğretim personel ders verme ve eğitim alma hareketliliği için hibe sözleşmesi modeli</a:t>
            </a:r>
          </a:p>
        </p:txBody>
      </p:sp>
      <p:sp>
        <p:nvSpPr>
          <p:cNvPr id="3" name="İçerik Yer Tutucusu 2"/>
          <p:cNvSpPr>
            <a:spLocks noGrp="1"/>
          </p:cNvSpPr>
          <p:nvPr>
            <p:ph idx="1"/>
          </p:nvPr>
        </p:nvSpPr>
        <p:spPr/>
        <p:txBody>
          <a:bodyPr/>
          <a:lstStyle/>
          <a:p>
            <a:pPr algn="just">
              <a:spcAft>
                <a:spcPts val="0"/>
              </a:spcAft>
            </a:pPr>
            <a:r>
              <a:rPr lang="tr-TR" dirty="0">
                <a:ea typeface="Times New Roman"/>
              </a:rPr>
              <a:t>3.2	Varsa, özel ihtiyaçlarla ilişkili olarak yapılan harcamaların veya </a:t>
            </a:r>
            <a:r>
              <a:rPr lang="tr-TR" dirty="0" err="1">
                <a:ea typeface="Times New Roman"/>
              </a:rPr>
              <a:t>Çevredışı</a:t>
            </a:r>
            <a:r>
              <a:rPr lang="tr-TR" dirty="0">
                <a:ea typeface="Times New Roman"/>
              </a:rPr>
              <a:t> Program ülkelerinden/ülkelerine ve bölgelerinden/bölgelerine yapılan yüksek seyahat masraflarının  geri ödenmesi, katılımcının ibraz edeceği destekleyici belgelere dayalı olarak yapılır. </a:t>
            </a:r>
          </a:p>
          <a:p>
            <a:pPr algn="just">
              <a:spcAft>
                <a:spcPts val="0"/>
              </a:spcAft>
            </a:pPr>
            <a:r>
              <a:rPr lang="tr-TR" dirty="0">
                <a:ea typeface="Times New Roman"/>
              </a:rPr>
              <a:t>3.3	Mali destek, AB fonlarınca hâlihazırda karşılanan giderleri karşılamak için kullanılamaz. </a:t>
            </a:r>
          </a:p>
          <a:p>
            <a:pPr algn="just">
              <a:spcAft>
                <a:spcPts val="0"/>
              </a:spcAft>
            </a:pPr>
            <a:r>
              <a:rPr lang="tr-TR" dirty="0">
                <a:ea typeface="Times New Roman"/>
              </a:rPr>
              <a:t>3.4 	Madde 3.3'e karşın, mali destek diğer tüm fon kaynaklarıyla uyumludur.</a:t>
            </a:r>
          </a:p>
          <a:p>
            <a:endParaRPr lang="tr-TR" dirty="0"/>
          </a:p>
        </p:txBody>
      </p:sp>
    </p:spTree>
    <p:extLst>
      <p:ext uri="{BB962C8B-B14F-4D97-AF65-F5344CB8AC3E}">
        <p14:creationId xmlns:p14="http://schemas.microsoft.com/office/powerpoint/2010/main" val="183875867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Yükseköğretim personel ders verme ve eğitim alma hareketliliği için hibe sözleşmesi modeli</a:t>
            </a:r>
          </a:p>
        </p:txBody>
      </p:sp>
      <p:sp>
        <p:nvSpPr>
          <p:cNvPr id="3" name="İçerik Yer Tutucusu 2"/>
          <p:cNvSpPr>
            <a:spLocks noGrp="1"/>
          </p:cNvSpPr>
          <p:nvPr>
            <p:ph idx="1"/>
          </p:nvPr>
        </p:nvSpPr>
        <p:spPr/>
        <p:txBody>
          <a:bodyPr/>
          <a:lstStyle/>
          <a:p>
            <a:pPr algn="just">
              <a:spcAft>
                <a:spcPts val="0"/>
              </a:spcAft>
            </a:pPr>
            <a:r>
              <a:rPr lang="tr-TR" dirty="0">
                <a:ea typeface="Times New Roman"/>
              </a:rPr>
              <a:t>3.5	Katılımcının sözleşme hükümlerine uygun olarak faaliyeti yerine getirmemesi halinde, mali desteğin tamamı veya bir kısmı geri alınabilecektir. Ancak, katılımcının hareketlilik faaliyetlerini Ek </a:t>
            </a:r>
            <a:r>
              <a:rPr lang="tr-TR" dirty="0" err="1">
                <a:ea typeface="Times New Roman"/>
              </a:rPr>
              <a:t>II'de</a:t>
            </a:r>
            <a:r>
              <a:rPr lang="tr-TR" dirty="0">
                <a:ea typeface="Times New Roman"/>
              </a:rPr>
              <a:t> açıklandığı üzere mücbir sebepler yüzünden tamamlayamadığı hallerde, geri ödeme istenmez. (Mücbir sebepler için üniversitenin mutlaka Ulusal Ajans ile irtibata geçmesi gerekmektedir). Bu tür durumlar, gönderen kurum tarafından [</a:t>
            </a:r>
            <a:r>
              <a:rPr lang="tr-TR" dirty="0">
                <a:highlight>
                  <a:srgbClr val="00FFFF"/>
                </a:highlight>
                <a:ea typeface="Times New Roman"/>
              </a:rPr>
              <a:t>İşletmelerden gelen davetli personel için:</a:t>
            </a:r>
            <a:r>
              <a:rPr lang="tr-TR" dirty="0">
                <a:ea typeface="Times New Roman"/>
              </a:rPr>
              <a:t> </a:t>
            </a:r>
            <a:r>
              <a:rPr lang="tr-TR" dirty="0">
                <a:highlight>
                  <a:srgbClr val="FFFF00"/>
                </a:highlight>
                <a:ea typeface="Times New Roman"/>
              </a:rPr>
              <a:t>ev sahibi kurum tarafından</a:t>
            </a:r>
            <a:r>
              <a:rPr lang="tr-TR" dirty="0">
                <a:ea typeface="Times New Roman"/>
              </a:rPr>
              <a:t>] bildirilir ve Merkez tarafından onaylanır. </a:t>
            </a:r>
          </a:p>
          <a:p>
            <a:endParaRPr lang="tr-TR" dirty="0"/>
          </a:p>
        </p:txBody>
      </p:sp>
    </p:spTree>
    <p:extLst>
      <p:ext uri="{BB962C8B-B14F-4D97-AF65-F5344CB8AC3E}">
        <p14:creationId xmlns:p14="http://schemas.microsoft.com/office/powerpoint/2010/main" val="14082790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Yükseköğretim personel ders verme ve eğitim alma hareketliliği için hibe sözleşmesi modeli</a:t>
            </a:r>
          </a:p>
        </p:txBody>
      </p:sp>
      <p:sp>
        <p:nvSpPr>
          <p:cNvPr id="3" name="İçerik Yer Tutucusu 2"/>
          <p:cNvSpPr>
            <a:spLocks noGrp="1"/>
          </p:cNvSpPr>
          <p:nvPr>
            <p:ph idx="1"/>
          </p:nvPr>
        </p:nvSpPr>
        <p:spPr/>
        <p:txBody>
          <a:bodyPr>
            <a:normAutofit lnSpcReduction="10000"/>
          </a:bodyPr>
          <a:lstStyle/>
          <a:p>
            <a:pPr>
              <a:spcAft>
                <a:spcPts val="0"/>
              </a:spcAft>
            </a:pPr>
            <a:r>
              <a:rPr lang="tr-TR" dirty="0">
                <a:ea typeface="Times New Roman"/>
              </a:rPr>
              <a:t>MADDE 4 – ÖDEME DÜZENLEMELERİ</a:t>
            </a:r>
          </a:p>
          <a:p>
            <a:pPr algn="just">
              <a:spcAft>
                <a:spcPts val="0"/>
              </a:spcAft>
            </a:pPr>
            <a:r>
              <a:rPr lang="tr-TR" dirty="0">
                <a:ea typeface="Times New Roman"/>
              </a:rPr>
              <a:t>4.1	Sözleşmenin her iki tarafça imzalanmasını izleyen 30 takvim günü içerisinde, ve en geç hareketlilik döneminin başlama tarihinde, katılımcıya Madde 3'te belirtilen tutarın </a:t>
            </a:r>
            <a:r>
              <a:rPr lang="tr-TR" dirty="0">
                <a:highlight>
                  <a:srgbClr val="FFFF00"/>
                </a:highlight>
                <a:ea typeface="Times New Roman"/>
              </a:rPr>
              <a:t>[%70'iyle %100'ü arasında]</a:t>
            </a:r>
            <a:r>
              <a:rPr lang="tr-TR" dirty="0">
                <a:ea typeface="Times New Roman"/>
              </a:rPr>
              <a:t> </a:t>
            </a:r>
            <a:r>
              <a:rPr lang="tr-TR" dirty="0">
                <a:highlight>
                  <a:srgbClr val="00FFFF"/>
                </a:highlight>
                <a:ea typeface="Times New Roman"/>
              </a:rPr>
              <a:t>[Yükseköğretim kurumu karar verecek ve tüm personele aynı şekilde uygulayacaktır]</a:t>
            </a:r>
            <a:r>
              <a:rPr lang="tr-TR" dirty="0">
                <a:ea typeface="Times New Roman"/>
              </a:rPr>
              <a:t> tutarında bir ön ödeme yapılır.</a:t>
            </a:r>
          </a:p>
          <a:p>
            <a:pPr algn="just">
              <a:spcAft>
                <a:spcPts val="0"/>
              </a:spcAft>
            </a:pPr>
            <a:r>
              <a:rPr lang="tr-TR" dirty="0">
                <a:ea typeface="Times New Roman"/>
              </a:rPr>
              <a:t>4.2	Eğer 4.1. maddedeki ödeme mali desteğin %100’ünün altındaysa, çevrim içi AB Anketinin teslim edilmesi, katılımcının mali desteğin geriye kalan kısmının ödenmesini talep etmesi olarak kabul edilir. Kurum, AB anketinin teslim edilmesinden itibaren geriye kalan miktarı ödemesi veya geri ödeme yapılacaksa bir iade emri çıkarması için 45 takvim gününe sahiptir.</a:t>
            </a:r>
          </a:p>
          <a:p>
            <a:pPr algn="just">
              <a:spcAft>
                <a:spcPts val="0"/>
              </a:spcAft>
            </a:pPr>
            <a:r>
              <a:rPr lang="tr-TR" dirty="0">
                <a:ea typeface="Times New Roman"/>
              </a:rPr>
              <a:t>4.3	Katılımcı, ev sahibi kuruluş tarafından verilecek bir devam sertifikasına dayalı olarak, hareketlilik döneminin fiili başlama ve bitiş tarihlerine ilişkin delil sunmalıdır.</a:t>
            </a:r>
          </a:p>
          <a:p>
            <a:endParaRPr lang="tr-TR" dirty="0"/>
          </a:p>
        </p:txBody>
      </p:sp>
    </p:spTree>
    <p:extLst>
      <p:ext uri="{BB962C8B-B14F-4D97-AF65-F5344CB8AC3E}">
        <p14:creationId xmlns:p14="http://schemas.microsoft.com/office/powerpoint/2010/main" val="48668397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Yükseköğretim personel ders verme ve eğitim alma hareketliliği için hibe sözleşmesi modeli</a:t>
            </a:r>
          </a:p>
        </p:txBody>
      </p:sp>
      <p:sp>
        <p:nvSpPr>
          <p:cNvPr id="3" name="İçerik Yer Tutucusu 2"/>
          <p:cNvSpPr>
            <a:spLocks noGrp="1"/>
          </p:cNvSpPr>
          <p:nvPr>
            <p:ph idx="1"/>
          </p:nvPr>
        </p:nvSpPr>
        <p:spPr/>
        <p:txBody>
          <a:bodyPr>
            <a:normAutofit fontScale="92500"/>
          </a:bodyPr>
          <a:lstStyle/>
          <a:p>
            <a:pPr algn="just">
              <a:spcAft>
                <a:spcPts val="0"/>
              </a:spcAft>
            </a:pPr>
            <a:r>
              <a:rPr lang="tr-TR" dirty="0">
                <a:ea typeface="Times New Roman"/>
              </a:rPr>
              <a:t>MADDE 5 – AB ANKETİ</a:t>
            </a:r>
          </a:p>
          <a:p>
            <a:pPr algn="just">
              <a:spcAft>
                <a:spcPts val="0"/>
              </a:spcAft>
            </a:pPr>
            <a:r>
              <a:rPr lang="tr-TR" dirty="0">
                <a:ea typeface="Times New Roman"/>
              </a:rPr>
              <a:t>5.1.	Katılımcı, yurtdışında gerçekleştirdiği hareketlilik sonrasında, anketi doldurması için kendisine gönderilen daveti almasını izleyen 30 takvim günü içerisinde, çevrim içi AB Anketini doldurup teslim eder. </a:t>
            </a:r>
          </a:p>
          <a:p>
            <a:pPr algn="just">
              <a:spcAft>
                <a:spcPts val="0"/>
              </a:spcAft>
            </a:pPr>
            <a:r>
              <a:rPr lang="tr-TR" dirty="0">
                <a:ea typeface="Times New Roman"/>
              </a:rPr>
              <a:t>5.2	Çevrim içi AB Anketini doldurup teslim etmeyen katılımcılar, kurumları tarafından aldıkları mali desteği kısmen veya tamamen geri ödemeye mecbur bırakılabilir.</a:t>
            </a:r>
          </a:p>
          <a:p>
            <a:pPr algn="just">
              <a:spcAft>
                <a:spcPts val="0"/>
              </a:spcAft>
            </a:pPr>
            <a:r>
              <a:rPr lang="tr-TR" dirty="0">
                <a:ea typeface="Times New Roman"/>
              </a:rPr>
              <a:t> </a:t>
            </a:r>
          </a:p>
          <a:p>
            <a:pPr algn="just">
              <a:spcAft>
                <a:spcPts val="0"/>
              </a:spcAft>
            </a:pPr>
            <a:r>
              <a:rPr lang="tr-TR" dirty="0">
                <a:ea typeface="Times New Roman"/>
              </a:rPr>
              <a:t>MADDE 6 – GEÇERLİ KANUN VE YETKİLİ MAHKEME</a:t>
            </a:r>
          </a:p>
          <a:p>
            <a:pPr algn="just">
              <a:spcAft>
                <a:spcPts val="0"/>
              </a:spcAft>
            </a:pPr>
            <a:r>
              <a:rPr lang="tr-TR" dirty="0">
                <a:ea typeface="Times New Roman"/>
              </a:rPr>
              <a:t>6.1	</a:t>
            </a:r>
            <a:r>
              <a:rPr lang="fr-FR" dirty="0" err="1">
                <a:ea typeface="Times New Roman"/>
              </a:rPr>
              <a:t>Sözleşme</a:t>
            </a:r>
            <a:r>
              <a:rPr lang="fr-FR" dirty="0">
                <a:ea typeface="Times New Roman"/>
              </a:rPr>
              <a:t> </a:t>
            </a:r>
            <a:r>
              <a:rPr lang="en-GB" dirty="0" err="1">
                <a:ea typeface="Times New Roman"/>
              </a:rPr>
              <a:t>Türk</a:t>
            </a:r>
            <a:r>
              <a:rPr lang="en-GB" dirty="0">
                <a:ea typeface="Times New Roman"/>
              </a:rPr>
              <a:t> </a:t>
            </a:r>
            <a:r>
              <a:rPr lang="en-GB" dirty="0" err="1">
                <a:ea typeface="Times New Roman"/>
              </a:rPr>
              <a:t>hukukuna</a:t>
            </a:r>
            <a:r>
              <a:rPr lang="en-GB" dirty="0">
                <a:ea typeface="Times New Roman"/>
              </a:rPr>
              <a:t> </a:t>
            </a:r>
            <a:r>
              <a:rPr lang="en-GB" dirty="0" err="1">
                <a:ea typeface="Times New Roman"/>
              </a:rPr>
              <a:t>tabidir</a:t>
            </a:r>
            <a:r>
              <a:rPr lang="fr-FR" dirty="0">
                <a:ea typeface="Times New Roman"/>
              </a:rPr>
              <a:t>.</a:t>
            </a:r>
            <a:endParaRPr lang="tr-TR" dirty="0">
              <a:ea typeface="Times New Roman"/>
            </a:endParaRPr>
          </a:p>
          <a:p>
            <a:pPr algn="just">
              <a:spcAft>
                <a:spcPts val="0"/>
              </a:spcAft>
            </a:pPr>
            <a:r>
              <a:rPr lang="tr-TR" dirty="0">
                <a:ea typeface="Times New Roman"/>
              </a:rPr>
              <a:t>6.2	Kurum ve katılımcı arasında işbu Sözleşmenin yorumlanması, uygulanması veya geçerliliği hususunda çıkabilecek tüm ihtilafların yegâne çözüm mercii, söz konusu ihtilaf dostane yollardan çözülemiyorsa, ilgili ulusal kanunun işaret ettiği yetkili mahkemedir.</a:t>
            </a:r>
          </a:p>
          <a:p>
            <a:pPr algn="just"/>
            <a:endParaRPr lang="tr-TR" dirty="0"/>
          </a:p>
        </p:txBody>
      </p:sp>
    </p:spTree>
    <p:extLst>
      <p:ext uri="{BB962C8B-B14F-4D97-AF65-F5344CB8AC3E}">
        <p14:creationId xmlns:p14="http://schemas.microsoft.com/office/powerpoint/2010/main" val="408212877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Yükseköğretim personel ders verme ve eğitim alma hareketliliği için hibe sözleşmesi modeli</a:t>
            </a:r>
          </a:p>
        </p:txBody>
      </p:sp>
      <p:sp>
        <p:nvSpPr>
          <p:cNvPr id="3" name="İçerik Yer Tutucusu 2"/>
          <p:cNvSpPr>
            <a:spLocks noGrp="1"/>
          </p:cNvSpPr>
          <p:nvPr>
            <p:ph idx="1"/>
          </p:nvPr>
        </p:nvSpPr>
        <p:spPr/>
        <p:txBody>
          <a:bodyPr/>
          <a:lstStyle/>
          <a:p>
            <a:pPr marL="3690620" indent="-3690620">
              <a:spcAft>
                <a:spcPts val="0"/>
              </a:spcAft>
            </a:pPr>
            <a:r>
              <a:rPr lang="tr-TR" dirty="0">
                <a:ea typeface="Times New Roman"/>
              </a:rPr>
              <a:t>İMZALAR</a:t>
            </a:r>
          </a:p>
          <a:p>
            <a:pPr marL="3690620" indent="-3690620">
              <a:spcAft>
                <a:spcPts val="0"/>
              </a:spcAft>
            </a:pPr>
            <a:r>
              <a:rPr lang="tr-TR" dirty="0">
                <a:ea typeface="Times New Roman"/>
              </a:rPr>
              <a:t> </a:t>
            </a:r>
          </a:p>
          <a:p>
            <a:pPr>
              <a:spcAft>
                <a:spcPts val="0"/>
              </a:spcAft>
            </a:pPr>
            <a:r>
              <a:rPr lang="tr-TR" dirty="0">
                <a:ea typeface="Times New Roman"/>
              </a:rPr>
              <a:t>Katılımcı adına	Kurum adına</a:t>
            </a:r>
          </a:p>
          <a:p>
            <a:pPr>
              <a:spcAft>
                <a:spcPts val="0"/>
              </a:spcAft>
            </a:pPr>
            <a:r>
              <a:rPr lang="tr-TR" dirty="0">
                <a:ea typeface="Times New Roman"/>
              </a:rPr>
              <a:t>[</a:t>
            </a:r>
            <a:r>
              <a:rPr lang="tr-TR" dirty="0">
                <a:highlight>
                  <a:srgbClr val="FFFF00"/>
                </a:highlight>
                <a:ea typeface="Times New Roman"/>
              </a:rPr>
              <a:t>ad(</a:t>
            </a:r>
            <a:r>
              <a:rPr lang="tr-TR" dirty="0" err="1">
                <a:highlight>
                  <a:srgbClr val="FFFF00"/>
                </a:highlight>
                <a:ea typeface="Times New Roman"/>
              </a:rPr>
              <a:t>lar</a:t>
            </a:r>
            <a:r>
              <a:rPr lang="tr-TR" dirty="0">
                <a:highlight>
                  <a:srgbClr val="FFFF00"/>
                </a:highlight>
                <a:ea typeface="Times New Roman"/>
              </a:rPr>
              <a:t>) / </a:t>
            </a:r>
            <a:r>
              <a:rPr lang="tr-TR" dirty="0" err="1">
                <a:highlight>
                  <a:srgbClr val="FFFF00"/>
                </a:highlight>
                <a:ea typeface="Times New Roman"/>
              </a:rPr>
              <a:t>soyad</a:t>
            </a:r>
            <a:r>
              <a:rPr lang="tr-TR" dirty="0">
                <a:highlight>
                  <a:srgbClr val="FFFF00"/>
                </a:highlight>
                <a:ea typeface="Times New Roman"/>
              </a:rPr>
              <a:t>(</a:t>
            </a:r>
            <a:r>
              <a:rPr lang="tr-TR" dirty="0" err="1">
                <a:highlight>
                  <a:srgbClr val="FFFF00"/>
                </a:highlight>
                <a:ea typeface="Times New Roman"/>
              </a:rPr>
              <a:t>lar</a:t>
            </a:r>
            <a:r>
              <a:rPr lang="tr-TR" dirty="0">
                <a:highlight>
                  <a:srgbClr val="FFFF00"/>
                </a:highlight>
                <a:ea typeface="Times New Roman"/>
              </a:rPr>
              <a:t>)]</a:t>
            </a:r>
            <a:r>
              <a:rPr lang="tr-TR" dirty="0">
                <a:ea typeface="Times New Roman"/>
              </a:rPr>
              <a:t>	[</a:t>
            </a:r>
            <a:r>
              <a:rPr lang="tr-TR" dirty="0">
                <a:highlight>
                  <a:srgbClr val="FFFF00"/>
                </a:highlight>
                <a:ea typeface="Times New Roman"/>
              </a:rPr>
              <a:t>ad(</a:t>
            </a:r>
            <a:r>
              <a:rPr lang="tr-TR" dirty="0" err="1">
                <a:highlight>
                  <a:srgbClr val="FFFF00"/>
                </a:highlight>
                <a:ea typeface="Times New Roman"/>
              </a:rPr>
              <a:t>lar</a:t>
            </a:r>
            <a:r>
              <a:rPr lang="tr-TR" dirty="0">
                <a:highlight>
                  <a:srgbClr val="FFFF00"/>
                </a:highlight>
                <a:ea typeface="Times New Roman"/>
              </a:rPr>
              <a:t>)/ </a:t>
            </a:r>
            <a:r>
              <a:rPr lang="tr-TR" dirty="0" err="1">
                <a:highlight>
                  <a:srgbClr val="FFFF00"/>
                </a:highlight>
                <a:ea typeface="Times New Roman"/>
              </a:rPr>
              <a:t>soyad</a:t>
            </a:r>
            <a:r>
              <a:rPr lang="tr-TR" dirty="0">
                <a:highlight>
                  <a:srgbClr val="FFFF00"/>
                </a:highlight>
                <a:ea typeface="Times New Roman"/>
              </a:rPr>
              <a:t>(</a:t>
            </a:r>
            <a:r>
              <a:rPr lang="tr-TR" dirty="0" err="1">
                <a:highlight>
                  <a:srgbClr val="FFFF00"/>
                </a:highlight>
                <a:ea typeface="Times New Roman"/>
              </a:rPr>
              <a:t>lar</a:t>
            </a:r>
            <a:r>
              <a:rPr lang="tr-TR" dirty="0">
                <a:highlight>
                  <a:srgbClr val="FFFF00"/>
                </a:highlight>
                <a:ea typeface="Times New Roman"/>
              </a:rPr>
              <a:t>) / görev</a:t>
            </a:r>
            <a:r>
              <a:rPr lang="tr-TR" dirty="0">
                <a:ea typeface="Times New Roman"/>
              </a:rPr>
              <a:t>]</a:t>
            </a:r>
          </a:p>
          <a:p>
            <a:pPr marL="3690620" indent="-3690620">
              <a:spcAft>
                <a:spcPts val="0"/>
              </a:spcAft>
            </a:pPr>
            <a:r>
              <a:rPr lang="tr-TR" dirty="0">
                <a:ea typeface="Times New Roman"/>
              </a:rPr>
              <a:t> </a:t>
            </a:r>
          </a:p>
          <a:p>
            <a:pPr marL="3690620" indent="-3690620">
              <a:spcAft>
                <a:spcPts val="0"/>
              </a:spcAft>
            </a:pPr>
            <a:r>
              <a:rPr lang="tr-TR" dirty="0">
                <a:ea typeface="Times New Roman"/>
              </a:rPr>
              <a:t> </a:t>
            </a:r>
          </a:p>
          <a:p>
            <a:pPr marL="3690620" indent="-3690620">
              <a:spcAft>
                <a:spcPts val="0"/>
              </a:spcAft>
            </a:pPr>
            <a:r>
              <a:rPr lang="tr-TR" dirty="0">
                <a:ea typeface="Times New Roman"/>
              </a:rPr>
              <a:t>[</a:t>
            </a:r>
            <a:r>
              <a:rPr lang="tr-TR" dirty="0">
                <a:highlight>
                  <a:srgbClr val="FFFF00"/>
                </a:highlight>
                <a:ea typeface="Times New Roman"/>
              </a:rPr>
              <a:t>imza</a:t>
            </a:r>
            <a:r>
              <a:rPr lang="tr-TR" dirty="0">
                <a:ea typeface="Times New Roman"/>
              </a:rPr>
              <a:t>]	[</a:t>
            </a:r>
            <a:r>
              <a:rPr lang="tr-TR" dirty="0">
                <a:highlight>
                  <a:srgbClr val="FFFF00"/>
                </a:highlight>
                <a:ea typeface="Times New Roman"/>
              </a:rPr>
              <a:t>imza</a:t>
            </a:r>
            <a:r>
              <a:rPr lang="tr-TR" dirty="0">
                <a:ea typeface="Times New Roman"/>
              </a:rPr>
              <a:t>]</a:t>
            </a:r>
          </a:p>
          <a:p>
            <a:pPr>
              <a:spcAft>
                <a:spcPts val="0"/>
              </a:spcAft>
            </a:pPr>
            <a:r>
              <a:rPr lang="tr-TR" dirty="0">
                <a:ea typeface="Times New Roman"/>
              </a:rPr>
              <a:t> </a:t>
            </a:r>
          </a:p>
          <a:p>
            <a:pPr>
              <a:spcAft>
                <a:spcPts val="0"/>
              </a:spcAft>
            </a:pPr>
            <a:r>
              <a:rPr lang="tr-TR" dirty="0">
                <a:ea typeface="Times New Roman"/>
              </a:rPr>
              <a:t>İmza yeri [</a:t>
            </a:r>
            <a:r>
              <a:rPr lang="tr-TR" dirty="0">
                <a:highlight>
                  <a:srgbClr val="FFFF00"/>
                </a:highlight>
                <a:ea typeface="Times New Roman"/>
              </a:rPr>
              <a:t>yer</a:t>
            </a:r>
            <a:r>
              <a:rPr lang="tr-TR" dirty="0">
                <a:ea typeface="Times New Roman"/>
              </a:rPr>
              <a:t>], imza tarihi [</a:t>
            </a:r>
            <a:r>
              <a:rPr lang="tr-TR" dirty="0">
                <a:highlight>
                  <a:srgbClr val="FFFF00"/>
                </a:highlight>
                <a:ea typeface="Times New Roman"/>
              </a:rPr>
              <a:t>tarih</a:t>
            </a:r>
            <a:r>
              <a:rPr lang="tr-TR" dirty="0">
                <a:ea typeface="Times New Roman"/>
              </a:rPr>
              <a:t>]	İmza yeri [</a:t>
            </a:r>
            <a:r>
              <a:rPr lang="tr-TR" dirty="0">
                <a:highlight>
                  <a:srgbClr val="FFFF00"/>
                </a:highlight>
                <a:ea typeface="Times New Roman"/>
              </a:rPr>
              <a:t>yer</a:t>
            </a:r>
            <a:r>
              <a:rPr lang="tr-TR" dirty="0">
                <a:ea typeface="Times New Roman"/>
              </a:rPr>
              <a:t>], imza tarihi [</a:t>
            </a:r>
            <a:r>
              <a:rPr lang="tr-TR" dirty="0">
                <a:highlight>
                  <a:srgbClr val="FFFF00"/>
                </a:highlight>
                <a:ea typeface="Times New Roman"/>
              </a:rPr>
              <a:t>tarih</a:t>
            </a:r>
            <a:r>
              <a:rPr lang="tr-TR" dirty="0">
                <a:ea typeface="Times New Roman"/>
              </a:rPr>
              <a:t>]</a:t>
            </a:r>
          </a:p>
          <a:p>
            <a:endParaRPr lang="tr-TR" dirty="0"/>
          </a:p>
        </p:txBody>
      </p:sp>
    </p:spTree>
    <p:extLst>
      <p:ext uri="{BB962C8B-B14F-4D97-AF65-F5344CB8AC3E}">
        <p14:creationId xmlns:p14="http://schemas.microsoft.com/office/powerpoint/2010/main" val="2480472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Erasmus</a:t>
            </a:r>
            <a:r>
              <a:rPr lang="tr-TR" dirty="0"/>
              <a:t>+ Hakkında Genel Bilgi</a:t>
            </a:r>
          </a:p>
        </p:txBody>
      </p:sp>
      <p:sp>
        <p:nvSpPr>
          <p:cNvPr id="3" name="İçerik Yer Tutucusu 2"/>
          <p:cNvSpPr>
            <a:spLocks noGrp="1"/>
          </p:cNvSpPr>
          <p:nvPr>
            <p:ph idx="1"/>
          </p:nvPr>
        </p:nvSpPr>
        <p:spPr/>
        <p:txBody>
          <a:bodyPr>
            <a:normAutofit/>
          </a:bodyPr>
          <a:lstStyle/>
          <a:p>
            <a:pPr algn="just">
              <a:tabLst>
                <a:tab pos="354013" algn="l"/>
              </a:tabLst>
            </a:pPr>
            <a:r>
              <a:rPr lang="tr-TR" dirty="0" smtClean="0"/>
              <a:t>*	AB Ülkeleri: </a:t>
            </a:r>
          </a:p>
          <a:p>
            <a:pPr algn="just"/>
            <a:endParaRPr lang="tr-TR" dirty="0"/>
          </a:p>
          <a:p>
            <a:pPr algn="just"/>
            <a:r>
              <a:rPr lang="tr-TR" dirty="0" smtClean="0"/>
              <a:t>Belçika, Bulgaristan, Çek Cumhuriyeti, Danimarka, Almanya, Estonya, İrlanda, Yunanistan, İspanya, Fransa, Hırvatistan, İtalya, GKRY, Letonya, Litvanya, Lüksemburg, Macaristan, Malta, Hollanda, Avusturya, Polonya, Portekiz, Romanya, Slovenya, Slovakya, Finlandiya, İsveç, Birleşik Krallık.</a:t>
            </a:r>
            <a:endParaRPr lang="tr-TR" dirty="0"/>
          </a:p>
          <a:p>
            <a:pPr algn="just"/>
            <a:r>
              <a:rPr lang="tr-TR" dirty="0" smtClean="0"/>
              <a:t>	</a:t>
            </a:r>
          </a:p>
          <a:p>
            <a:pPr algn="just">
              <a:tabLst>
                <a:tab pos="354013" algn="l"/>
              </a:tabLst>
            </a:pPr>
            <a:r>
              <a:rPr lang="tr-TR" dirty="0" smtClean="0"/>
              <a:t>*	AB Üyesi Olmayan </a:t>
            </a:r>
            <a:r>
              <a:rPr lang="tr-TR" dirty="0"/>
              <a:t>Program Ülkeleri:  </a:t>
            </a:r>
            <a:endParaRPr lang="tr-TR" dirty="0" smtClean="0"/>
          </a:p>
          <a:p>
            <a:pPr algn="just"/>
            <a:r>
              <a:rPr lang="tr-TR" dirty="0" smtClean="0"/>
              <a:t>Makedonya, İzlanda, </a:t>
            </a:r>
            <a:r>
              <a:rPr lang="tr-TR" dirty="0" err="1" smtClean="0"/>
              <a:t>Liechtenstein</a:t>
            </a:r>
            <a:r>
              <a:rPr lang="tr-TR" dirty="0" smtClean="0"/>
              <a:t>, Norveç, Türkiye.</a:t>
            </a:r>
          </a:p>
        </p:txBody>
      </p:sp>
    </p:spTree>
    <p:extLst>
      <p:ext uri="{BB962C8B-B14F-4D97-AF65-F5344CB8AC3E}">
        <p14:creationId xmlns:p14="http://schemas.microsoft.com/office/powerpoint/2010/main" val="193045371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Yükseköğretim personel ders verme ve eğitim alma hareketliliği için hibe sözleşmesi modeli</a:t>
            </a:r>
          </a:p>
        </p:txBody>
      </p:sp>
      <p:sp>
        <p:nvSpPr>
          <p:cNvPr id="3" name="İçerik Yer Tutucusu 2"/>
          <p:cNvSpPr>
            <a:spLocks noGrp="1"/>
          </p:cNvSpPr>
          <p:nvPr>
            <p:ph idx="1"/>
          </p:nvPr>
        </p:nvSpPr>
        <p:spPr/>
        <p:txBody>
          <a:bodyPr/>
          <a:lstStyle/>
          <a:p>
            <a:pPr algn="r">
              <a:spcAft>
                <a:spcPts val="0"/>
              </a:spcAft>
            </a:pPr>
            <a:r>
              <a:rPr lang="tr-TR" dirty="0">
                <a:ea typeface="Times New Roman"/>
              </a:rPr>
              <a:t>Ek I</a:t>
            </a:r>
            <a:endParaRPr lang="tr-TR" sz="1400" dirty="0">
              <a:ea typeface="Times New Roman"/>
            </a:endParaRPr>
          </a:p>
          <a:p>
            <a:pPr>
              <a:spcAft>
                <a:spcPts val="0"/>
              </a:spcAft>
            </a:pPr>
            <a:r>
              <a:rPr lang="tr-TR" sz="1100" dirty="0">
                <a:ea typeface="Times New Roman"/>
              </a:rPr>
              <a:t> </a:t>
            </a:r>
            <a:endParaRPr lang="tr-TR" sz="1400" dirty="0">
              <a:ea typeface="Times New Roman"/>
            </a:endParaRPr>
          </a:p>
          <a:p>
            <a:pPr>
              <a:spcAft>
                <a:spcPts val="0"/>
              </a:spcAft>
            </a:pPr>
            <a:r>
              <a:rPr lang="tr-TR" sz="1100" dirty="0">
                <a:ea typeface="Times New Roman"/>
              </a:rPr>
              <a:t> </a:t>
            </a:r>
            <a:endParaRPr lang="tr-TR" sz="1400" dirty="0">
              <a:ea typeface="Times New Roman"/>
            </a:endParaRPr>
          </a:p>
          <a:p>
            <a:pPr algn="ctr">
              <a:spcAft>
                <a:spcPts val="0"/>
              </a:spcAft>
              <a:tabLst>
                <a:tab pos="1260475" algn="l"/>
              </a:tabLst>
            </a:pPr>
            <a:r>
              <a:rPr lang="is-IS" dirty="0">
                <a:ea typeface="Times New Roman"/>
              </a:rPr>
              <a:t>Personel Hareketliliği Anlaşması</a:t>
            </a:r>
            <a:endParaRPr lang="tr-TR" sz="1400" dirty="0">
              <a:ea typeface="Times New Roman"/>
            </a:endParaRPr>
          </a:p>
          <a:p>
            <a:pPr algn="ctr">
              <a:spcAft>
                <a:spcPts val="0"/>
              </a:spcAft>
              <a:tabLst>
                <a:tab pos="1260475" algn="l"/>
              </a:tabLst>
            </a:pPr>
            <a:r>
              <a:rPr lang="tr-TR" dirty="0">
                <a:ea typeface="Times New Roman"/>
              </a:rPr>
              <a:t> </a:t>
            </a:r>
            <a:endParaRPr lang="tr-TR" sz="1400" dirty="0">
              <a:ea typeface="Times New Roman"/>
            </a:endParaRPr>
          </a:p>
          <a:p>
            <a:r>
              <a:rPr lang="is-IS" dirty="0">
                <a:ea typeface="Times New Roman"/>
              </a:rPr>
              <a:t/>
            </a:r>
            <a:br>
              <a:rPr lang="is-IS" dirty="0">
                <a:ea typeface="Times New Roman"/>
              </a:rPr>
            </a:br>
            <a:endParaRPr lang="tr-TR" dirty="0"/>
          </a:p>
        </p:txBody>
      </p:sp>
    </p:spTree>
    <p:extLst>
      <p:ext uri="{BB962C8B-B14F-4D97-AF65-F5344CB8AC3E}">
        <p14:creationId xmlns:p14="http://schemas.microsoft.com/office/powerpoint/2010/main" val="274026216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Yükseköğretim personel ders verme ve eğitim alma hareketliliği için hibe sözleşmesi modeli</a:t>
            </a:r>
          </a:p>
        </p:txBody>
      </p:sp>
      <p:sp>
        <p:nvSpPr>
          <p:cNvPr id="3" name="İçerik Yer Tutucusu 2"/>
          <p:cNvSpPr>
            <a:spLocks noGrp="1"/>
          </p:cNvSpPr>
          <p:nvPr>
            <p:ph idx="1"/>
          </p:nvPr>
        </p:nvSpPr>
        <p:spPr/>
        <p:txBody>
          <a:bodyPr>
            <a:normAutofit fontScale="77500" lnSpcReduction="20000"/>
          </a:bodyPr>
          <a:lstStyle/>
          <a:p>
            <a:pPr algn="ctr">
              <a:spcAft>
                <a:spcPts val="0"/>
              </a:spcAft>
              <a:tabLst>
                <a:tab pos="228600" algn="l"/>
              </a:tabLst>
            </a:pPr>
            <a:r>
              <a:rPr lang="tr-TR" sz="2400" dirty="0">
                <a:ea typeface="Times New Roman"/>
              </a:rPr>
              <a:t>Ek II</a:t>
            </a:r>
          </a:p>
          <a:p>
            <a:pPr algn="ctr">
              <a:spcAft>
                <a:spcPts val="0"/>
              </a:spcAft>
              <a:tabLst>
                <a:tab pos="228600" algn="l"/>
              </a:tabLst>
            </a:pPr>
            <a:r>
              <a:rPr lang="tr-TR" sz="2400" dirty="0">
                <a:ea typeface="Arial"/>
              </a:rPr>
              <a:t> </a:t>
            </a:r>
            <a:endParaRPr lang="tr-TR" sz="2400" dirty="0">
              <a:ea typeface="Times New Roman"/>
            </a:endParaRPr>
          </a:p>
          <a:p>
            <a:pPr algn="ctr">
              <a:spcAft>
                <a:spcPts val="0"/>
              </a:spcAft>
              <a:tabLst>
                <a:tab pos="228600" algn="l"/>
              </a:tabLst>
            </a:pPr>
            <a:r>
              <a:rPr lang="tr-TR" sz="2400" dirty="0">
                <a:ea typeface="Arial"/>
              </a:rPr>
              <a:t> </a:t>
            </a:r>
            <a:endParaRPr lang="tr-TR" sz="2400" dirty="0">
              <a:ea typeface="Times New Roman"/>
            </a:endParaRPr>
          </a:p>
          <a:p>
            <a:pPr algn="ctr">
              <a:spcAft>
                <a:spcPts val="0"/>
              </a:spcAft>
              <a:tabLst>
                <a:tab pos="228600" algn="l"/>
              </a:tabLst>
            </a:pPr>
            <a:r>
              <a:rPr lang="tr-TR" sz="3600" dirty="0">
                <a:ea typeface="Times New Roman"/>
              </a:rPr>
              <a:t>GENEL ŞARTLAR</a:t>
            </a:r>
            <a:endParaRPr lang="tr-TR" sz="2400" dirty="0">
              <a:ea typeface="Times New Roman"/>
            </a:endParaRPr>
          </a:p>
          <a:p>
            <a:pPr>
              <a:spcAft>
                <a:spcPts val="0"/>
              </a:spcAft>
              <a:tabLst>
                <a:tab pos="228600" algn="l"/>
              </a:tabLst>
            </a:pPr>
            <a:r>
              <a:rPr lang="tr-TR" sz="2400" dirty="0">
                <a:ea typeface="Arial"/>
              </a:rPr>
              <a:t> </a:t>
            </a:r>
            <a:endParaRPr lang="tr-TR" sz="2400" dirty="0">
              <a:ea typeface="Times New Roman"/>
            </a:endParaRPr>
          </a:p>
          <a:p>
            <a:pPr>
              <a:spcAft>
                <a:spcPts val="0"/>
              </a:spcAft>
              <a:tabLst>
                <a:tab pos="228600" algn="l"/>
              </a:tabLst>
            </a:pPr>
            <a:r>
              <a:rPr lang="tr-TR" sz="2400" dirty="0">
                <a:ea typeface="Arial"/>
              </a:rPr>
              <a:t> </a:t>
            </a:r>
            <a:endParaRPr lang="tr-TR" sz="2400" dirty="0">
              <a:ea typeface="Times New Roman"/>
            </a:endParaRPr>
          </a:p>
          <a:p>
            <a:pPr>
              <a:spcAft>
                <a:spcPts val="0"/>
              </a:spcAft>
            </a:pPr>
            <a:r>
              <a:rPr lang="tr-TR" dirty="0">
                <a:ea typeface="Times New Roman"/>
              </a:rPr>
              <a:t>Madde 1: Yükümlülük</a:t>
            </a:r>
            <a:endParaRPr lang="tr-TR" sz="2400" dirty="0">
              <a:ea typeface="Times New Roman"/>
            </a:endParaRPr>
          </a:p>
          <a:p>
            <a:pPr>
              <a:spcAft>
                <a:spcPts val="0"/>
              </a:spcAft>
            </a:pPr>
            <a:r>
              <a:rPr lang="tr-TR" dirty="0">
                <a:ea typeface="Times New Roman"/>
              </a:rPr>
              <a:t> </a:t>
            </a:r>
            <a:endParaRPr lang="tr-TR" sz="2400" dirty="0">
              <a:ea typeface="Times New Roman"/>
            </a:endParaRPr>
          </a:p>
          <a:p>
            <a:pPr algn="just">
              <a:spcAft>
                <a:spcPts val="0"/>
              </a:spcAft>
            </a:pPr>
            <a:r>
              <a:rPr lang="tr-TR" dirty="0">
                <a:ea typeface="Times New Roman"/>
              </a:rPr>
              <a:t>Bu sözleşmenin tarafları, kendisinin veya çalışanlarının bu sözleşmenin ifa edilmesi sebebiyle uğradığı zararlardan doğabilecek tüm hukuki sorumluluklardan diğer tarafı ibra eder, ancak söz konusu zararlar diğer tarafın veya çalışanlarının ciddi ve kasıtlı yanlış davranışları sonucunda yaşanmış olmamalıdır.</a:t>
            </a:r>
            <a:endParaRPr lang="tr-TR" sz="2400" dirty="0">
              <a:ea typeface="Times New Roman"/>
            </a:endParaRPr>
          </a:p>
          <a:p>
            <a:pPr algn="just">
              <a:spcAft>
                <a:spcPts val="0"/>
              </a:spcAft>
            </a:pPr>
            <a:r>
              <a:rPr lang="tr-TR" dirty="0">
                <a:ea typeface="Times New Roman"/>
              </a:rPr>
              <a:t> </a:t>
            </a:r>
            <a:endParaRPr lang="tr-TR" sz="2400" dirty="0">
              <a:ea typeface="Times New Roman"/>
            </a:endParaRPr>
          </a:p>
          <a:p>
            <a:pPr algn="just">
              <a:spcAft>
                <a:spcPts val="0"/>
              </a:spcAft>
            </a:pPr>
            <a:r>
              <a:rPr lang="tr-TR" dirty="0">
                <a:ea typeface="Times New Roman"/>
              </a:rPr>
              <a:t>Türkiye Ulusal Ajansı, Avrupa Komisyonu veya bu kurumların çalışanları, hareketlilik döneminin ifası süresince oluşan herhangi bir zarardan doğan taleplerden dolayı yükümlü tutulamaz. Sonuç olarak, Türkiye Ulusal Ajansı veya Avrupa Komisyonu, bu tür iddialara eşlik eden geri ödeme tazminatlarını dikkate almaz. </a:t>
            </a:r>
            <a:endParaRPr lang="tr-TR" sz="2400" dirty="0">
              <a:ea typeface="Times New Roman"/>
            </a:endParaRPr>
          </a:p>
          <a:p>
            <a:endParaRPr lang="tr-TR" dirty="0"/>
          </a:p>
        </p:txBody>
      </p:sp>
    </p:spTree>
    <p:extLst>
      <p:ext uri="{BB962C8B-B14F-4D97-AF65-F5344CB8AC3E}">
        <p14:creationId xmlns:p14="http://schemas.microsoft.com/office/powerpoint/2010/main" val="1605153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Yükseköğretim personel ders verme ve eğitim alma hareketliliği için hibe sözleşmesi modeli</a:t>
            </a:r>
          </a:p>
        </p:txBody>
      </p:sp>
      <p:sp>
        <p:nvSpPr>
          <p:cNvPr id="3" name="İçerik Yer Tutucusu 2"/>
          <p:cNvSpPr>
            <a:spLocks noGrp="1"/>
          </p:cNvSpPr>
          <p:nvPr>
            <p:ph idx="1"/>
          </p:nvPr>
        </p:nvSpPr>
        <p:spPr/>
        <p:txBody>
          <a:bodyPr>
            <a:normAutofit fontScale="77500" lnSpcReduction="20000"/>
          </a:bodyPr>
          <a:lstStyle/>
          <a:p>
            <a:pPr>
              <a:spcAft>
                <a:spcPts val="0"/>
              </a:spcAft>
            </a:pPr>
            <a:r>
              <a:rPr lang="tr-TR" dirty="0">
                <a:ea typeface="Times New Roman"/>
              </a:rPr>
              <a:t>Madde 2: Sözleşmenin Feshedilmesi</a:t>
            </a:r>
            <a:endParaRPr lang="tr-TR" sz="2400" dirty="0">
              <a:ea typeface="Times New Roman"/>
            </a:endParaRPr>
          </a:p>
          <a:p>
            <a:pPr>
              <a:spcAft>
                <a:spcPts val="0"/>
              </a:spcAft>
            </a:pPr>
            <a:r>
              <a:rPr lang="tr-TR" dirty="0">
                <a:ea typeface="Times New Roman"/>
              </a:rPr>
              <a:t> </a:t>
            </a:r>
            <a:endParaRPr lang="tr-TR" sz="2400" dirty="0">
              <a:ea typeface="Times New Roman"/>
            </a:endParaRPr>
          </a:p>
          <a:p>
            <a:pPr algn="just">
              <a:spcAft>
                <a:spcPts val="0"/>
              </a:spcAft>
            </a:pPr>
            <a:r>
              <a:rPr lang="tr-TR" dirty="0">
                <a:ea typeface="Times New Roman"/>
              </a:rPr>
              <a:t>Katılımcının sözleşmeden doğan yükümlülüklerden herhangi birini yerine getirmemesi halinde ve geçerli kanunda öngörülen sonuçlara bakılmaksızın kurum, katılımcının kendisine taahhütlü postayla gönderilen ihbarı almasını takiben bir ay içerisinde hiçbir şey yapmaması durumunda, sözleşmeyi başka herhangi bir yasal formalite olmaksızın feshetme veya iptal etme hakkına yasal olarak sahiptir.</a:t>
            </a:r>
            <a:endParaRPr lang="tr-TR" sz="2400" dirty="0">
              <a:ea typeface="Times New Roman"/>
            </a:endParaRPr>
          </a:p>
          <a:p>
            <a:pPr algn="just">
              <a:spcAft>
                <a:spcPts val="0"/>
              </a:spcAft>
            </a:pPr>
            <a:r>
              <a:rPr lang="tr-TR" dirty="0">
                <a:ea typeface="Times New Roman"/>
              </a:rPr>
              <a:t> </a:t>
            </a:r>
            <a:endParaRPr lang="tr-TR" sz="2400" dirty="0">
              <a:ea typeface="Times New Roman"/>
            </a:endParaRPr>
          </a:p>
          <a:p>
            <a:pPr algn="just">
              <a:spcAft>
                <a:spcPts val="0"/>
              </a:spcAft>
            </a:pPr>
            <a:r>
              <a:rPr lang="tr-TR" dirty="0">
                <a:ea typeface="Times New Roman"/>
              </a:rPr>
              <a:t>Katılımcının sözleşmeyi süresinden önce feshetmesi veya sözleşmenin kurallarına riayet etmemesi halinde, katılımcı, hibenin hâlihazırda ödenmiş olan kısmını, eğer gönderen kuruluş ile farklı bir şekilde anlaşmaya varılmamış ise, geri ödemek zorundadır. </a:t>
            </a:r>
            <a:endParaRPr lang="tr-TR" sz="2400" dirty="0">
              <a:ea typeface="Times New Roman"/>
            </a:endParaRPr>
          </a:p>
          <a:p>
            <a:pPr>
              <a:spcAft>
                <a:spcPts val="0"/>
              </a:spcAft>
            </a:pPr>
            <a:r>
              <a:rPr lang="tr-TR" dirty="0">
                <a:ea typeface="Times New Roman"/>
              </a:rPr>
              <a:t> </a:t>
            </a:r>
            <a:endParaRPr lang="tr-TR" sz="2400" dirty="0">
              <a:ea typeface="Times New Roman"/>
            </a:endParaRPr>
          </a:p>
          <a:p>
            <a:pPr algn="just">
              <a:spcAft>
                <a:spcPts val="0"/>
              </a:spcAft>
            </a:pPr>
            <a:r>
              <a:rPr lang="tr-TR" dirty="0">
                <a:ea typeface="Times New Roman"/>
              </a:rPr>
              <a:t>Katılımcının sözleşmeyi "mücbir sebeplerden", yani katılımcının kontrolü dışında olan ve kendi hata veya ihmalinden kaynaklanmayan öngörülemez istisnai durumlar veya olaylardan ötürü feshetmesi halinde, katılımcı, hibenin hareketlilik döneminin fiili süresine karşılık gelen kısmını alma hakkına sahiptir. Geriye kalan tüm fonlar, gönderen kuruluşla farklı şekilde mutabakata varılmadığı sürece, iade edilmek zorundadır.</a:t>
            </a:r>
            <a:endParaRPr lang="tr-TR" sz="2400" dirty="0">
              <a:ea typeface="Times New Roman"/>
            </a:endParaRPr>
          </a:p>
          <a:p>
            <a:endParaRPr lang="tr-TR" dirty="0"/>
          </a:p>
        </p:txBody>
      </p:sp>
    </p:spTree>
    <p:extLst>
      <p:ext uri="{BB962C8B-B14F-4D97-AF65-F5344CB8AC3E}">
        <p14:creationId xmlns:p14="http://schemas.microsoft.com/office/powerpoint/2010/main" val="373185649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Yükseköğretim personel ders verme ve eğitim alma hareketliliği için hibe sözleşmesi modeli</a:t>
            </a:r>
          </a:p>
        </p:txBody>
      </p:sp>
      <p:sp>
        <p:nvSpPr>
          <p:cNvPr id="3" name="İçerik Yer Tutucusu 2"/>
          <p:cNvSpPr>
            <a:spLocks noGrp="1"/>
          </p:cNvSpPr>
          <p:nvPr>
            <p:ph idx="1"/>
          </p:nvPr>
        </p:nvSpPr>
        <p:spPr/>
        <p:txBody>
          <a:bodyPr>
            <a:normAutofit fontScale="85000" lnSpcReduction="20000"/>
          </a:bodyPr>
          <a:lstStyle/>
          <a:p>
            <a:pPr>
              <a:spcAft>
                <a:spcPts val="0"/>
              </a:spcAft>
            </a:pPr>
            <a:r>
              <a:rPr lang="tr-TR" dirty="0">
                <a:ea typeface="Times New Roman"/>
              </a:rPr>
              <a:t>Madde 3: Verilerin Korunması</a:t>
            </a:r>
            <a:endParaRPr lang="tr-TR" sz="2400" dirty="0">
              <a:ea typeface="Times New Roman"/>
            </a:endParaRPr>
          </a:p>
          <a:p>
            <a:pPr>
              <a:spcAft>
                <a:spcPts val="0"/>
              </a:spcAft>
            </a:pPr>
            <a:r>
              <a:rPr lang="tr-TR" dirty="0">
                <a:ea typeface="Times New Roman"/>
              </a:rPr>
              <a:t> </a:t>
            </a:r>
            <a:endParaRPr lang="tr-TR" sz="2400" dirty="0">
              <a:ea typeface="Times New Roman"/>
            </a:endParaRPr>
          </a:p>
          <a:p>
            <a:pPr algn="just">
              <a:spcAft>
                <a:spcPts val="0"/>
              </a:spcAft>
            </a:pPr>
            <a:r>
              <a:rPr lang="tr-TR" dirty="0">
                <a:ea typeface="Times New Roman"/>
              </a:rPr>
              <a:t>Sözleşme içerisinde yer alan tüm kişisel veriler, Avrupa Parlamentosunun ve Konseyin kişisel bilgilerin AB kurum ve kuruluşlarınca kullanılması hususunda bireylerin korunmasıyla ve bu türden verilerin serbest dolaşımıyla ilgili (EC) 45/2001 Sayılı Tüzüğüne uygun olarak kullanılır. Bu türden veriler, yalnızca sözleşmenin gönderen kurum, Ulusal Ajans ve Avrupa Komisyonu tarafından ifa ve takip edilmesiyle bağlantılı olarak kullanılır, ancak verilerin AB mevzuatı uyarınca inceleme ve denetimden sorumlu kurumlarla (Sayıştay veya Avrupa Dolandırıcılıkla Mücadele Bürosu (OLAF)) iletilmesi olasılığı saklıdır.</a:t>
            </a:r>
            <a:endParaRPr lang="tr-TR" sz="2400" dirty="0">
              <a:ea typeface="Times New Roman"/>
            </a:endParaRPr>
          </a:p>
          <a:p>
            <a:pPr>
              <a:spcAft>
                <a:spcPts val="0"/>
              </a:spcAft>
            </a:pPr>
            <a:r>
              <a:rPr lang="tr-TR" dirty="0">
                <a:ea typeface="Times New Roman"/>
              </a:rPr>
              <a:t> </a:t>
            </a:r>
            <a:endParaRPr lang="tr-TR" sz="2400" dirty="0">
              <a:ea typeface="Times New Roman"/>
            </a:endParaRPr>
          </a:p>
          <a:p>
            <a:pPr algn="just">
              <a:spcAft>
                <a:spcPts val="0"/>
              </a:spcAft>
            </a:pPr>
            <a:r>
              <a:rPr lang="tr-TR" dirty="0">
                <a:ea typeface="Times New Roman"/>
              </a:rPr>
              <a:t>Katılımcı, yazılı istek üzerine, kendi kişisel verilerine erişebilir ve yanlış veya eksik olan tüm verileri değiştirebilir. Kişisel verilerin nasıl kullanıldığıyla ilgili sorularını, gönderen kuruma ve/veya Ulusal Ajansa göndermelidir. Katılımcı, kişisel verilerinin gönderen kurum ve Ulusal Ajans tarafından kullanılması hususunda bilgilerin korunmasıyla ilgili ulusal veri koruma denetçisine veya bu bilgilerin Avrupa Komisyonu tarafından kullanılması hususunda Avrupa Veri Koruma Denetçisine şikayette bulunabilir.</a:t>
            </a:r>
            <a:endParaRPr lang="tr-TR" sz="2400" dirty="0">
              <a:ea typeface="Times New Roman"/>
            </a:endParaRPr>
          </a:p>
          <a:p>
            <a:endParaRPr lang="tr-TR" dirty="0"/>
          </a:p>
        </p:txBody>
      </p:sp>
    </p:spTree>
    <p:extLst>
      <p:ext uri="{BB962C8B-B14F-4D97-AF65-F5344CB8AC3E}">
        <p14:creationId xmlns:p14="http://schemas.microsoft.com/office/powerpoint/2010/main" val="255419850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Yükseköğretim personel ders verme ve eğitim alma hareketliliği için hibe sözleşmesi modeli</a:t>
            </a:r>
          </a:p>
        </p:txBody>
      </p:sp>
      <p:sp>
        <p:nvSpPr>
          <p:cNvPr id="3" name="İçerik Yer Tutucusu 2"/>
          <p:cNvSpPr>
            <a:spLocks noGrp="1"/>
          </p:cNvSpPr>
          <p:nvPr>
            <p:ph idx="1"/>
          </p:nvPr>
        </p:nvSpPr>
        <p:spPr/>
        <p:txBody>
          <a:bodyPr/>
          <a:lstStyle/>
          <a:p>
            <a:pPr algn="just">
              <a:spcAft>
                <a:spcPts val="0"/>
              </a:spcAft>
            </a:pPr>
            <a:r>
              <a:rPr lang="tr-TR" dirty="0">
                <a:ea typeface="Times New Roman"/>
              </a:rPr>
              <a:t>Madde 4: Kontroller ve Denetimler</a:t>
            </a:r>
            <a:endParaRPr lang="tr-TR" sz="2400" dirty="0">
              <a:ea typeface="Times New Roman"/>
            </a:endParaRPr>
          </a:p>
          <a:p>
            <a:pPr algn="just">
              <a:spcAft>
                <a:spcPts val="0"/>
              </a:spcAft>
            </a:pPr>
            <a:r>
              <a:rPr lang="tr-TR" dirty="0">
                <a:ea typeface="Times New Roman"/>
              </a:rPr>
              <a:t> </a:t>
            </a:r>
            <a:endParaRPr lang="tr-TR" sz="2400" dirty="0">
              <a:ea typeface="Times New Roman"/>
            </a:endParaRPr>
          </a:p>
          <a:p>
            <a:pPr algn="just">
              <a:spcAft>
                <a:spcPts val="0"/>
              </a:spcAft>
            </a:pPr>
            <a:r>
              <a:rPr lang="tr-TR" dirty="0">
                <a:ea typeface="Times New Roman"/>
              </a:rPr>
              <a:t>Sözleşmenin tarafları, Avrupa Komisyonu, Türkiye Ulusal Ajansı veya Avrupa Komisyonunun veya Türkiye Ulusal Ajansının yetkilendirdiği hârici bir kurum tarafından hareketlilik döneminin veya sözleşmenin hükümlerinin gereklerine uygun şekilde uygulanıp uygulanmadığının kontrol edilmesi amacıyla istenen tüm ayrıntılı bilgileri sağlamayı taahhüt ederler.</a:t>
            </a:r>
            <a:endParaRPr lang="tr-TR" sz="2400" dirty="0">
              <a:ea typeface="Times New Roman"/>
            </a:endParaRPr>
          </a:p>
          <a:p>
            <a:pPr algn="just"/>
            <a:endParaRPr lang="tr-TR" dirty="0"/>
          </a:p>
        </p:txBody>
      </p:sp>
    </p:spTree>
    <p:extLst>
      <p:ext uri="{BB962C8B-B14F-4D97-AF65-F5344CB8AC3E}">
        <p14:creationId xmlns:p14="http://schemas.microsoft.com/office/powerpoint/2010/main" val="255419850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0" dirty="0"/>
              <a:t/>
            </a:r>
            <a:br>
              <a:rPr lang="tr-TR" b="0" dirty="0"/>
            </a:br>
            <a:r>
              <a:rPr lang="tr-TR" dirty="0"/>
              <a:t>Uygunluk Kontrolü</a:t>
            </a:r>
          </a:p>
        </p:txBody>
      </p:sp>
      <p:sp>
        <p:nvSpPr>
          <p:cNvPr id="3" name="İçerik Yer Tutucusu 2"/>
          <p:cNvSpPr>
            <a:spLocks noGrp="1"/>
          </p:cNvSpPr>
          <p:nvPr>
            <p:ph idx="1"/>
          </p:nvPr>
        </p:nvSpPr>
        <p:spPr/>
        <p:txBody>
          <a:bodyPr>
            <a:normAutofit/>
          </a:bodyPr>
          <a:lstStyle/>
          <a:p>
            <a:pPr algn="just">
              <a:tabLst>
                <a:tab pos="354013" algn="l"/>
              </a:tabLst>
            </a:pPr>
            <a:r>
              <a:rPr lang="tr-TR" dirty="0" smtClean="0"/>
              <a:t>*	Hareketlilik </a:t>
            </a:r>
            <a:r>
              <a:rPr lang="tr-TR" dirty="0"/>
              <a:t>hem gelen hem de giden öğrenci ve personele yönelik olabilir ve buna yönelik fonlar, AB dış işbirliği bütçesinden karşılanacaktır ki bu da, bu eylemin AB’nin dış önceliklerini izlemesi gerektiği anlamına gelmektedir</a:t>
            </a:r>
            <a:r>
              <a:rPr lang="tr-TR" dirty="0" smtClean="0"/>
              <a:t>.</a:t>
            </a:r>
          </a:p>
          <a:p>
            <a:pPr algn="just"/>
            <a:endParaRPr lang="tr-TR" dirty="0" smtClean="0"/>
          </a:p>
          <a:p>
            <a:pPr algn="just"/>
            <a:r>
              <a:rPr lang="tr-TR" dirty="0"/>
              <a:t>Bütçe bakımından, dünyanın farklı bölgeleri aşağıdaki gibi </a:t>
            </a:r>
            <a:r>
              <a:rPr lang="tr-TR" dirty="0" err="1"/>
              <a:t>önceliklendirilmektedir</a:t>
            </a:r>
            <a:r>
              <a:rPr lang="tr-TR" dirty="0"/>
              <a:t>:</a:t>
            </a:r>
          </a:p>
          <a:p>
            <a:pPr algn="just"/>
            <a:r>
              <a:rPr lang="tr-TR" dirty="0"/>
              <a:t>1. İlk öncelik, Doğu (Ermenistan, Azerbaycan, Beyaz Rusya, Gürcistan, Moldova, Rusya, Ukrayna) ve Güney (Cezayir, Mısır, İsrail, Ürdün, Lübnan, Libya, Fas, Filistin, Suriye, Tunus) olmak üzere AB’ye komşu bölgelere verilmektedir;</a:t>
            </a:r>
          </a:p>
          <a:p>
            <a:pPr algn="just"/>
            <a:r>
              <a:rPr lang="tr-TR" dirty="0"/>
              <a:t>2. Sonra Orta Asya da dahil olmak üzere Asya gelmektedir</a:t>
            </a:r>
            <a:r>
              <a:rPr lang="tr-TR" dirty="0" smtClean="0"/>
              <a:t>;</a:t>
            </a:r>
            <a:endParaRPr lang="tr-TR" dirty="0"/>
          </a:p>
        </p:txBody>
      </p:sp>
    </p:spTree>
    <p:extLst>
      <p:ext uri="{BB962C8B-B14F-4D97-AF65-F5344CB8AC3E}">
        <p14:creationId xmlns:p14="http://schemas.microsoft.com/office/powerpoint/2010/main" val="68019527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0" dirty="0"/>
              <a:t/>
            </a:r>
            <a:br>
              <a:rPr lang="tr-TR" b="0" dirty="0"/>
            </a:br>
            <a:r>
              <a:rPr lang="tr-TR" b="0" dirty="0"/>
              <a:t> </a:t>
            </a:r>
            <a:r>
              <a:rPr lang="tr-TR" dirty="0"/>
              <a:t>Uygunluk Kontrolü</a:t>
            </a:r>
          </a:p>
        </p:txBody>
      </p:sp>
      <p:sp>
        <p:nvSpPr>
          <p:cNvPr id="3" name="İçerik Yer Tutucusu 2"/>
          <p:cNvSpPr>
            <a:spLocks noGrp="1"/>
          </p:cNvSpPr>
          <p:nvPr>
            <p:ph idx="1"/>
          </p:nvPr>
        </p:nvSpPr>
        <p:spPr/>
        <p:txBody>
          <a:bodyPr/>
          <a:lstStyle/>
          <a:p>
            <a:pPr algn="just"/>
            <a:r>
              <a:rPr lang="tr-TR" dirty="0"/>
              <a:t>3. Bunu Batı Balkanlar (Arnavutluk, Bosna Hersek, Kosova, Karadağ, Sırbistan)</a:t>
            </a:r>
          </a:p>
          <a:p>
            <a:pPr algn="just"/>
            <a:r>
              <a:rPr lang="tr-TR" dirty="0"/>
              <a:t>4. Latin Amerika;</a:t>
            </a:r>
          </a:p>
          <a:p>
            <a:pPr algn="just"/>
            <a:r>
              <a:rPr lang="tr-TR" dirty="0"/>
              <a:t>5. Endüstrileşmiş Amerika ülkeleri (Kanada, Amerika Birleşik Devletleri) ve endüstrileşmiş Asya (Avustralya, </a:t>
            </a:r>
            <a:r>
              <a:rPr lang="tr-TR" dirty="0" err="1"/>
              <a:t>Brunei</a:t>
            </a:r>
            <a:r>
              <a:rPr lang="tr-TR" dirty="0"/>
              <a:t>, Hong Kong, Japonya, Kore (Cumhuriyeti), Makao, Yeni Zelanda, Singapur, Tayvan);</a:t>
            </a:r>
          </a:p>
          <a:p>
            <a:pPr algn="just"/>
            <a:r>
              <a:rPr lang="tr-TR" dirty="0"/>
              <a:t>6. ve son olarak Güney Afrika takip etmektedir.</a:t>
            </a:r>
          </a:p>
          <a:p>
            <a:pPr algn="just"/>
            <a:endParaRPr lang="tr-TR" dirty="0"/>
          </a:p>
        </p:txBody>
      </p:sp>
    </p:spTree>
    <p:extLst>
      <p:ext uri="{BB962C8B-B14F-4D97-AF65-F5344CB8AC3E}">
        <p14:creationId xmlns:p14="http://schemas.microsoft.com/office/powerpoint/2010/main" val="379301677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0" dirty="0"/>
              <a:t/>
            </a:r>
            <a:br>
              <a:rPr lang="tr-TR" b="0" dirty="0"/>
            </a:br>
            <a:r>
              <a:rPr lang="tr-TR" b="0" dirty="0"/>
              <a:t> </a:t>
            </a:r>
            <a:r>
              <a:rPr lang="tr-TR" dirty="0"/>
              <a:t>Uygunluk Kontrolü</a:t>
            </a:r>
          </a:p>
        </p:txBody>
      </p:sp>
      <p:sp>
        <p:nvSpPr>
          <p:cNvPr id="3" name="İçerik Yer Tutucusu 2"/>
          <p:cNvSpPr>
            <a:spLocks noGrp="1"/>
          </p:cNvSpPr>
          <p:nvPr>
            <p:ph idx="1"/>
          </p:nvPr>
        </p:nvSpPr>
        <p:spPr/>
        <p:txBody>
          <a:bodyPr/>
          <a:lstStyle/>
          <a:p>
            <a:pPr algn="just">
              <a:tabLst>
                <a:tab pos="354013" algn="l"/>
              </a:tabLst>
            </a:pPr>
            <a:r>
              <a:rPr lang="tr-TR" dirty="0" smtClean="0"/>
              <a:t>*	Komşu </a:t>
            </a:r>
            <a:r>
              <a:rPr lang="tr-TR" dirty="0"/>
              <a:t>ülkeler (Doğu ve Güney) ile hareketlilik ağırlıklı olarak Avrupa’ya gelen öğrenci ve personel şeklinde olmalıdır: hareketliliğin %10’undan fazlası bu ülkelere giden öğrenci ve personelden oluşmamalıdır. Bu durum Rusya için geçerli değildir;</a:t>
            </a:r>
          </a:p>
          <a:p>
            <a:pPr algn="just">
              <a:tabLst>
                <a:tab pos="354013" algn="l"/>
              </a:tabLst>
            </a:pPr>
            <a:r>
              <a:rPr lang="tr-TR" dirty="0" smtClean="0"/>
              <a:t>*	Asya </a:t>
            </a:r>
            <a:r>
              <a:rPr lang="tr-TR" dirty="0"/>
              <a:t>ve Latin Amerika’da, hareketliliğin %25’i bölgenin en az gelişmiş ülkeleri ile gerçekleştirilmelidir</a:t>
            </a:r>
            <a:r>
              <a:rPr lang="tr-TR" dirty="0" smtClean="0"/>
              <a:t>;</a:t>
            </a:r>
          </a:p>
          <a:p>
            <a:pPr algn="just">
              <a:tabLst>
                <a:tab pos="354013" algn="l"/>
              </a:tabLst>
            </a:pPr>
            <a:endParaRPr lang="tr-TR" dirty="0" smtClean="0"/>
          </a:p>
          <a:p>
            <a:pPr algn="just">
              <a:tabLst>
                <a:tab pos="354013" algn="l"/>
              </a:tabLst>
            </a:pPr>
            <a:r>
              <a:rPr lang="tr-TR" dirty="0"/>
              <a:t>*	Çin ve Hindistan ile hareketliliğe yönelik, Asya için mevcut olan bütçenin en fazla %30’u harcanmalıdır,</a:t>
            </a:r>
          </a:p>
          <a:p>
            <a:pPr algn="just">
              <a:tabLst>
                <a:tab pos="354013" algn="l"/>
              </a:tabLst>
            </a:pPr>
            <a:r>
              <a:rPr lang="tr-TR" dirty="0" smtClean="0"/>
              <a:t>*	Brezilya </a:t>
            </a:r>
            <a:r>
              <a:rPr lang="tr-TR" dirty="0"/>
              <a:t>ve Meksika ile hareketliliğe yönelik, Latin Amerika için mevcut olan bütçenin en fazla %35’i harcanmalıdır.</a:t>
            </a:r>
          </a:p>
        </p:txBody>
      </p:sp>
    </p:spTree>
    <p:extLst>
      <p:ext uri="{BB962C8B-B14F-4D97-AF65-F5344CB8AC3E}">
        <p14:creationId xmlns:p14="http://schemas.microsoft.com/office/powerpoint/2010/main" val="361945124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Uygunluk Kontrolü</a:t>
            </a:r>
          </a:p>
        </p:txBody>
      </p:sp>
      <p:sp>
        <p:nvSpPr>
          <p:cNvPr id="3" name="İçerik Yer Tutucusu 2"/>
          <p:cNvSpPr>
            <a:spLocks noGrp="1"/>
          </p:cNvSpPr>
          <p:nvPr>
            <p:ph idx="1"/>
          </p:nvPr>
        </p:nvSpPr>
        <p:spPr/>
        <p:txBody>
          <a:bodyPr/>
          <a:lstStyle/>
          <a:p>
            <a:pPr algn="just">
              <a:tabLst>
                <a:tab pos="354013" algn="l"/>
              </a:tabLst>
            </a:pPr>
            <a:r>
              <a:rPr lang="tr-TR" dirty="0" smtClean="0"/>
              <a:t>*	Bu </a:t>
            </a:r>
            <a:r>
              <a:rPr lang="tr-TR" dirty="0"/>
              <a:t>hedeflere ulaşmak için yükseköğretim kurumları, daha az gelişmiş ülkeler ve bölgelerden ortaklar ile çalışmak üzere teşvik edilmektedirler</a:t>
            </a:r>
            <a:r>
              <a:rPr lang="tr-TR" dirty="0" smtClean="0"/>
              <a:t>.</a:t>
            </a:r>
          </a:p>
          <a:p>
            <a:pPr algn="just">
              <a:tabLst>
                <a:tab pos="354013" algn="l"/>
              </a:tabLst>
            </a:pPr>
            <a:endParaRPr lang="tr-TR" dirty="0" smtClean="0"/>
          </a:p>
          <a:p>
            <a:pPr algn="just">
              <a:tabLst>
                <a:tab pos="354013" algn="l"/>
              </a:tabLst>
            </a:pPr>
            <a:r>
              <a:rPr lang="tr-TR" dirty="0"/>
              <a:t>*	Avrupa’dan Asya, Latin Amerika ve Güney Afrika’ya giden öğrencilerin hareketliliği AB’nin dış iş birliği bütçesinden fonlanamaz. Bu nedenle Avrupa’dan giden hareketlilik sadece doktora seviyesinde ve personel için olabilir. Fakat belirli Avrupa ülkelerinden öğrenciler ve personel için birkaç istisna olacaktır. Lütfen Ulusal Ajansınızın </a:t>
            </a:r>
            <a:r>
              <a:rPr lang="tr-TR" dirty="0" smtClean="0"/>
              <a:t>web sitesini </a:t>
            </a:r>
            <a:r>
              <a:rPr lang="tr-TR" dirty="0"/>
              <a:t>kontrol ediniz.</a:t>
            </a:r>
          </a:p>
        </p:txBody>
      </p:sp>
    </p:spTree>
    <p:extLst>
      <p:ext uri="{BB962C8B-B14F-4D97-AF65-F5344CB8AC3E}">
        <p14:creationId xmlns:p14="http://schemas.microsoft.com/office/powerpoint/2010/main" val="21201575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Uygunluk Kontrolü</a:t>
            </a:r>
          </a:p>
        </p:txBody>
      </p:sp>
      <p:sp>
        <p:nvSpPr>
          <p:cNvPr id="3" name="İçerik Yer Tutucusu 2"/>
          <p:cNvSpPr>
            <a:spLocks noGrp="1"/>
          </p:cNvSpPr>
          <p:nvPr>
            <p:ph idx="1"/>
          </p:nvPr>
        </p:nvSpPr>
        <p:spPr/>
        <p:txBody>
          <a:bodyPr/>
          <a:lstStyle/>
          <a:p>
            <a:pPr algn="just">
              <a:tabLst>
                <a:tab pos="354013" algn="l"/>
              </a:tabLst>
            </a:pPr>
            <a:r>
              <a:rPr lang="tr-TR" dirty="0" smtClean="0"/>
              <a:t>*	Yükseköğretim </a:t>
            </a:r>
            <a:r>
              <a:rPr lang="tr-TR" dirty="0"/>
              <a:t>kurumları %100 personel hareketliliği veya %100 öğrenci hareketliliği veya ikisinin arasında herhangi bir oranda her iki hareketlilik için başvuru yapmakta özgürdür</a:t>
            </a:r>
            <a:r>
              <a:rPr lang="tr-TR" dirty="0" smtClean="0"/>
              <a:t>.</a:t>
            </a:r>
          </a:p>
          <a:p>
            <a:pPr algn="just">
              <a:tabLst>
                <a:tab pos="354013" algn="l"/>
              </a:tabLst>
            </a:pPr>
            <a:endParaRPr lang="tr-TR" dirty="0"/>
          </a:p>
          <a:p>
            <a:pPr algn="just">
              <a:tabLst>
                <a:tab pos="354013" algn="l"/>
              </a:tabLst>
            </a:pPr>
            <a:r>
              <a:rPr lang="tr-TR" dirty="0" smtClean="0"/>
              <a:t>*	Hareketlilik </a:t>
            </a:r>
            <a:r>
              <a:rPr lang="tr-TR" dirty="0"/>
              <a:t>için bütçelerin sınırlı olduğu daha küçük Avrupa ülkelerinde belirli kısıtlamalar olabilir. Bu nedenle yükseköğretim kurumlarının, başka ek kısıtlamaların olup olmadığını öğrenmek için, kendi Ulusal ajanslarının </a:t>
            </a:r>
            <a:r>
              <a:rPr lang="tr-TR" dirty="0" smtClean="0"/>
              <a:t>web sitesine </a:t>
            </a:r>
            <a:r>
              <a:rPr lang="tr-TR" dirty="0"/>
              <a:t>bakmaları teşvik edilmektedir.</a:t>
            </a:r>
          </a:p>
        </p:txBody>
      </p:sp>
    </p:spTree>
    <p:extLst>
      <p:ext uri="{BB962C8B-B14F-4D97-AF65-F5344CB8AC3E}">
        <p14:creationId xmlns:p14="http://schemas.microsoft.com/office/powerpoint/2010/main" val="2170204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Erasmus</a:t>
            </a:r>
            <a:r>
              <a:rPr lang="tr-TR" dirty="0" smtClean="0"/>
              <a:t>+ Hakkında Genel Bilgi</a:t>
            </a:r>
            <a:endParaRPr lang="tr-TR" dirty="0"/>
          </a:p>
        </p:txBody>
      </p:sp>
      <p:sp>
        <p:nvSpPr>
          <p:cNvPr id="3" name="İçerik Yer Tutucusu 2"/>
          <p:cNvSpPr>
            <a:spLocks noGrp="1"/>
          </p:cNvSpPr>
          <p:nvPr>
            <p:ph idx="1"/>
          </p:nvPr>
        </p:nvSpPr>
        <p:spPr/>
        <p:txBody>
          <a:bodyPr/>
          <a:lstStyle/>
          <a:p>
            <a:pPr algn="just">
              <a:tabLst>
                <a:tab pos="354013" algn="l"/>
              </a:tabLst>
            </a:pPr>
            <a:r>
              <a:rPr lang="tr-TR" dirty="0" smtClean="0"/>
              <a:t>*	</a:t>
            </a:r>
            <a:r>
              <a:rPr lang="tr-TR" dirty="0" smtClean="0">
                <a:solidFill>
                  <a:srgbClr val="0070C0"/>
                </a:solidFill>
              </a:rPr>
              <a:t>Personel Hareketliliği - </a:t>
            </a:r>
            <a:r>
              <a:rPr lang="tr-TR" dirty="0" err="1">
                <a:solidFill>
                  <a:srgbClr val="0070C0"/>
                </a:solidFill>
              </a:rPr>
              <a:t>S</a:t>
            </a:r>
            <a:r>
              <a:rPr lang="tr-TR" dirty="0" err="1" smtClean="0">
                <a:solidFill>
                  <a:srgbClr val="0070C0"/>
                </a:solidFill>
              </a:rPr>
              <a:t>taff</a:t>
            </a:r>
            <a:r>
              <a:rPr lang="tr-TR" dirty="0" smtClean="0">
                <a:solidFill>
                  <a:srgbClr val="0070C0"/>
                </a:solidFill>
              </a:rPr>
              <a:t> </a:t>
            </a:r>
            <a:r>
              <a:rPr lang="tr-TR" dirty="0" err="1" smtClean="0">
                <a:solidFill>
                  <a:srgbClr val="0070C0"/>
                </a:solidFill>
              </a:rPr>
              <a:t>Mobility</a:t>
            </a:r>
            <a:r>
              <a:rPr lang="tr-TR" dirty="0" smtClean="0">
                <a:solidFill>
                  <a:srgbClr val="0070C0"/>
                </a:solidFill>
              </a:rPr>
              <a:t> (</a:t>
            </a:r>
            <a:r>
              <a:rPr lang="tr-TR" dirty="0" err="1" smtClean="0">
                <a:solidFill>
                  <a:srgbClr val="0070C0"/>
                </a:solidFill>
              </a:rPr>
              <a:t>st</a:t>
            </a:r>
            <a:r>
              <a:rPr lang="tr-TR" dirty="0" smtClean="0">
                <a:solidFill>
                  <a:srgbClr val="0070C0"/>
                </a:solidFill>
              </a:rPr>
              <a:t>)</a:t>
            </a:r>
          </a:p>
          <a:p>
            <a:pPr algn="just">
              <a:tabLst>
                <a:tab pos="354013" algn="l"/>
              </a:tabLst>
            </a:pPr>
            <a:endParaRPr lang="tr-TR" dirty="0" smtClean="0"/>
          </a:p>
          <a:p>
            <a:pPr algn="just">
              <a:tabLst>
                <a:tab pos="354013" algn="l"/>
              </a:tabLst>
            </a:pPr>
            <a:r>
              <a:rPr lang="tr-TR" dirty="0" smtClean="0"/>
              <a:t>Personel </a:t>
            </a:r>
            <a:r>
              <a:rPr lang="tr-TR" dirty="0"/>
              <a:t>Hareketliliği faaliyeti 2 şekilde gerçekleştirilebilmektedir</a:t>
            </a:r>
            <a:r>
              <a:rPr lang="tr-TR" dirty="0" smtClean="0"/>
              <a:t>:</a:t>
            </a:r>
          </a:p>
          <a:p>
            <a:pPr algn="just">
              <a:tabLst>
                <a:tab pos="354013" algn="l"/>
              </a:tabLst>
            </a:pPr>
            <a:endParaRPr lang="tr-TR" dirty="0"/>
          </a:p>
          <a:p>
            <a:pPr algn="just">
              <a:tabLst>
                <a:tab pos="354013" algn="l"/>
              </a:tabLst>
            </a:pPr>
            <a:r>
              <a:rPr lang="tr-TR" dirty="0" smtClean="0"/>
              <a:t>	-	Personel </a:t>
            </a:r>
            <a:r>
              <a:rPr lang="tr-TR" dirty="0"/>
              <a:t>Ders Verme Hareketliliği - </a:t>
            </a:r>
            <a:r>
              <a:rPr lang="tr-TR" dirty="0" err="1"/>
              <a:t>Staff</a:t>
            </a:r>
            <a:r>
              <a:rPr lang="tr-TR" dirty="0"/>
              <a:t> </a:t>
            </a:r>
            <a:r>
              <a:rPr lang="tr-TR" dirty="0" err="1"/>
              <a:t>Mobility</a:t>
            </a:r>
            <a:r>
              <a:rPr lang="tr-TR" dirty="0"/>
              <a:t> </a:t>
            </a:r>
            <a:r>
              <a:rPr lang="tr-TR" dirty="0" err="1"/>
              <a:t>for</a:t>
            </a:r>
            <a:r>
              <a:rPr lang="tr-TR" dirty="0"/>
              <a:t> </a:t>
            </a:r>
            <a:r>
              <a:rPr lang="tr-TR" dirty="0" err="1"/>
              <a:t>Teaching</a:t>
            </a:r>
            <a:r>
              <a:rPr lang="tr-TR" dirty="0"/>
              <a:t> </a:t>
            </a:r>
            <a:r>
              <a:rPr lang="tr-TR" dirty="0" err="1"/>
              <a:t>Assignments</a:t>
            </a:r>
            <a:r>
              <a:rPr lang="tr-TR" dirty="0"/>
              <a:t> (STA</a:t>
            </a:r>
            <a:r>
              <a:rPr lang="tr-TR" dirty="0" smtClean="0"/>
              <a:t>)</a:t>
            </a:r>
          </a:p>
          <a:p>
            <a:pPr algn="just">
              <a:tabLst>
                <a:tab pos="354013" algn="l"/>
              </a:tabLst>
            </a:pPr>
            <a:endParaRPr lang="tr-TR" dirty="0"/>
          </a:p>
          <a:p>
            <a:pPr algn="just">
              <a:tabLst>
                <a:tab pos="354013" algn="l"/>
              </a:tabLst>
            </a:pPr>
            <a:r>
              <a:rPr lang="tr-TR" dirty="0"/>
              <a:t>	</a:t>
            </a:r>
            <a:r>
              <a:rPr lang="tr-TR" dirty="0" smtClean="0"/>
              <a:t>-	Personel </a:t>
            </a:r>
            <a:r>
              <a:rPr lang="tr-TR" dirty="0"/>
              <a:t>Eğitim Alma Hareketliliği - </a:t>
            </a:r>
            <a:r>
              <a:rPr lang="tr-TR" dirty="0" err="1"/>
              <a:t>Staff</a:t>
            </a:r>
            <a:r>
              <a:rPr lang="tr-TR" dirty="0"/>
              <a:t> </a:t>
            </a:r>
            <a:r>
              <a:rPr lang="tr-TR" dirty="0" err="1"/>
              <a:t>Mobility</a:t>
            </a:r>
            <a:r>
              <a:rPr lang="tr-TR" dirty="0"/>
              <a:t> </a:t>
            </a:r>
            <a:r>
              <a:rPr lang="tr-TR" dirty="0" err="1"/>
              <a:t>for</a:t>
            </a:r>
            <a:r>
              <a:rPr lang="tr-TR" dirty="0"/>
              <a:t> </a:t>
            </a:r>
            <a:r>
              <a:rPr lang="tr-TR" dirty="0" err="1"/>
              <a:t>Staff</a:t>
            </a:r>
            <a:r>
              <a:rPr lang="tr-TR" dirty="0"/>
              <a:t> Training (STT)</a:t>
            </a:r>
          </a:p>
          <a:p>
            <a:pPr algn="just">
              <a:tabLst>
                <a:tab pos="354013" algn="l"/>
              </a:tabLst>
            </a:pPr>
            <a:endParaRPr lang="tr-TR" dirty="0" smtClean="0"/>
          </a:p>
          <a:p>
            <a:pPr algn="just">
              <a:tabLst>
                <a:tab pos="354013" algn="l"/>
              </a:tabLst>
            </a:pPr>
            <a:r>
              <a:rPr lang="tr-TR" dirty="0" smtClean="0"/>
              <a:t>		</a:t>
            </a:r>
            <a:endParaRPr lang="tr-TR" dirty="0"/>
          </a:p>
        </p:txBody>
      </p:sp>
    </p:spTree>
    <p:extLst>
      <p:ext uri="{BB962C8B-B14F-4D97-AF65-F5344CB8AC3E}">
        <p14:creationId xmlns:p14="http://schemas.microsoft.com/office/powerpoint/2010/main" val="121847200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Uygunluk Kontrolü</a:t>
            </a:r>
          </a:p>
        </p:txBody>
      </p:sp>
      <p:sp>
        <p:nvSpPr>
          <p:cNvPr id="3" name="İçerik Yer Tutucusu 2"/>
          <p:cNvSpPr>
            <a:spLocks noGrp="1"/>
          </p:cNvSpPr>
          <p:nvPr>
            <p:ph idx="1"/>
          </p:nvPr>
        </p:nvSpPr>
        <p:spPr/>
        <p:txBody>
          <a:bodyPr/>
          <a:lstStyle/>
          <a:p>
            <a:pPr algn="just">
              <a:tabLst>
                <a:tab pos="354013" algn="l"/>
              </a:tabLst>
            </a:pPr>
            <a:r>
              <a:rPr lang="tr-TR" dirty="0" smtClean="0"/>
              <a:t>*	Genel </a:t>
            </a:r>
            <a:r>
              <a:rPr lang="tr-TR" dirty="0"/>
              <a:t>olarak fonların coğrafi açıdan dengeli bir şekilde kullanılması gerekecektir. Bu nedenle yükseköğretim kurumları büyük gelişen ekonomilerin </a:t>
            </a:r>
            <a:r>
              <a:rPr lang="tr-TR" dirty="0" smtClean="0"/>
              <a:t>yanı sıra </a:t>
            </a:r>
            <a:r>
              <a:rPr lang="tr-TR" dirty="0"/>
              <a:t>en yoksul ve en az gelişmiş Ortak Ülkelerdeki ortaklarla çalışma konusunda güçlü bir şekilde cesaretlendirilmektedirler.</a:t>
            </a:r>
          </a:p>
        </p:txBody>
      </p:sp>
    </p:spTree>
    <p:extLst>
      <p:ext uri="{BB962C8B-B14F-4D97-AF65-F5344CB8AC3E}">
        <p14:creationId xmlns:p14="http://schemas.microsoft.com/office/powerpoint/2010/main" val="318402915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Uygunluk Kontrolü</a:t>
            </a:r>
            <a:endParaRPr lang="tr-TR" dirty="0"/>
          </a:p>
        </p:txBody>
      </p:sp>
      <p:sp>
        <p:nvSpPr>
          <p:cNvPr id="7" name="İçerik Yer Tutucusu 6"/>
          <p:cNvSpPr>
            <a:spLocks noGrp="1"/>
          </p:cNvSpPr>
          <p:nvPr>
            <p:ph idx="1"/>
          </p:nvPr>
        </p:nvSpPr>
        <p:spPr/>
        <p:txBody>
          <a:bodyPr/>
          <a:lstStyle/>
          <a:p>
            <a:pPr algn="just">
              <a:tabLst>
                <a:tab pos="354013" algn="l"/>
              </a:tabLst>
            </a:pPr>
            <a:r>
              <a:rPr lang="tr-TR" dirty="0" smtClean="0"/>
              <a:t>*	Projelerin TURNA E-Proje Yönetim Sistemi’ne son girilme tarihi 01 Şubat 2018’dir.</a:t>
            </a:r>
          </a:p>
          <a:p>
            <a:pPr algn="just">
              <a:tabLst>
                <a:tab pos="354013" algn="l"/>
              </a:tabLst>
            </a:pPr>
            <a:endParaRPr lang="tr-TR" dirty="0" smtClean="0"/>
          </a:p>
          <a:p>
            <a:pPr algn="just">
              <a:tabLst>
                <a:tab pos="354013" algn="l"/>
              </a:tabLst>
            </a:pPr>
            <a:r>
              <a:rPr lang="tr-TR" dirty="0" smtClean="0"/>
              <a:t>*	Herhangi bir aksama olmaması için 15 Ocak 2017’ye kadar başvuruların MSÜ </a:t>
            </a:r>
            <a:r>
              <a:rPr lang="tr-TR" dirty="0" err="1" smtClean="0"/>
              <a:t>Erasmus</a:t>
            </a:r>
            <a:r>
              <a:rPr lang="tr-TR" dirty="0" smtClean="0"/>
              <a:t>+ Koordinatörlüğüne ulaşması gerekmektedir. </a:t>
            </a:r>
            <a:endParaRPr lang="tr-TR" dirty="0"/>
          </a:p>
        </p:txBody>
      </p:sp>
    </p:spTree>
    <p:extLst>
      <p:ext uri="{BB962C8B-B14F-4D97-AF65-F5344CB8AC3E}">
        <p14:creationId xmlns:p14="http://schemas.microsoft.com/office/powerpoint/2010/main" val="3857158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Erasmus</a:t>
            </a:r>
            <a:r>
              <a:rPr lang="tr-TR" dirty="0"/>
              <a:t>+ Hakkında Genel Bilgi</a:t>
            </a:r>
          </a:p>
        </p:txBody>
      </p:sp>
      <p:sp>
        <p:nvSpPr>
          <p:cNvPr id="3" name="İçerik Yer Tutucusu 2"/>
          <p:cNvSpPr>
            <a:spLocks noGrp="1"/>
          </p:cNvSpPr>
          <p:nvPr>
            <p:ph idx="1"/>
          </p:nvPr>
        </p:nvSpPr>
        <p:spPr/>
        <p:txBody>
          <a:bodyPr/>
          <a:lstStyle/>
          <a:p>
            <a:r>
              <a:rPr lang="en-US" dirty="0"/>
              <a:t>KA1 – Learning Mobility of Individuals 	</a:t>
            </a:r>
          </a:p>
          <a:p>
            <a:endParaRPr lang="tr-TR" dirty="0" smtClean="0"/>
          </a:p>
          <a:p>
            <a:r>
              <a:rPr lang="en-US" dirty="0"/>
              <a:t>KA103 - Higher education student and staff mobility within </a:t>
            </a:r>
            <a:r>
              <a:rPr lang="en-US" dirty="0" err="1"/>
              <a:t>programme</a:t>
            </a:r>
            <a:r>
              <a:rPr lang="en-US" dirty="0"/>
              <a:t> countries 	</a:t>
            </a:r>
          </a:p>
          <a:p>
            <a:endParaRPr lang="tr-TR" dirty="0" smtClean="0"/>
          </a:p>
          <a:p>
            <a:r>
              <a:rPr lang="en-US" dirty="0"/>
              <a:t>KA107 - Higher education student and staff mobility between </a:t>
            </a:r>
            <a:r>
              <a:rPr lang="en-US" dirty="0" err="1"/>
              <a:t>Programme</a:t>
            </a:r>
            <a:r>
              <a:rPr lang="en-US" dirty="0"/>
              <a:t> and Partner </a:t>
            </a:r>
            <a:r>
              <a:rPr lang="en-US" dirty="0" smtClean="0"/>
              <a:t>Countries</a:t>
            </a:r>
            <a:endParaRPr lang="tr-TR" dirty="0" smtClean="0"/>
          </a:p>
          <a:p>
            <a:endParaRPr lang="tr-TR" dirty="0"/>
          </a:p>
          <a:p>
            <a:endParaRPr lang="tr-TR" dirty="0"/>
          </a:p>
        </p:txBody>
      </p:sp>
    </p:spTree>
    <p:extLst>
      <p:ext uri="{BB962C8B-B14F-4D97-AF65-F5344CB8AC3E}">
        <p14:creationId xmlns:p14="http://schemas.microsoft.com/office/powerpoint/2010/main" val="1379067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Yükseköğretim </a:t>
            </a:r>
            <a:r>
              <a:rPr lang="tr-TR" dirty="0" smtClean="0"/>
              <a:t>Personelinin </a:t>
            </a:r>
            <a:r>
              <a:rPr lang="tr-TR" dirty="0"/>
              <a:t/>
            </a:r>
            <a:br>
              <a:rPr lang="tr-TR" dirty="0"/>
            </a:br>
            <a:r>
              <a:rPr lang="tr-TR" dirty="0" smtClean="0"/>
              <a:t>Hareketliliği</a:t>
            </a:r>
            <a:r>
              <a:rPr lang="tr-TR" dirty="0"/>
              <a:t> </a:t>
            </a:r>
            <a:br>
              <a:rPr lang="tr-TR" dirty="0"/>
            </a:br>
            <a:endParaRPr lang="tr-TR" dirty="0"/>
          </a:p>
        </p:txBody>
      </p:sp>
      <p:sp>
        <p:nvSpPr>
          <p:cNvPr id="3" name="İçerik Yer Tutucusu 2"/>
          <p:cNvSpPr>
            <a:spLocks noGrp="1"/>
          </p:cNvSpPr>
          <p:nvPr>
            <p:ph idx="1"/>
          </p:nvPr>
        </p:nvSpPr>
        <p:spPr/>
        <p:txBody>
          <a:bodyPr>
            <a:normAutofit fontScale="92500" lnSpcReduction="10000"/>
          </a:bodyPr>
          <a:lstStyle/>
          <a:p>
            <a:pPr algn="just">
              <a:tabLst>
                <a:tab pos="354013" algn="l"/>
              </a:tabLst>
            </a:pPr>
            <a:r>
              <a:rPr lang="tr-TR" dirty="0" smtClean="0"/>
              <a:t>*	Bu </a:t>
            </a:r>
            <a:r>
              <a:rPr lang="tr-TR" dirty="0"/>
              <a:t>faaliyetin yararlanıcıları yükseköğretim kurumlarının öğrenci ve personelidir.  Ancak, başvuru, yükseköğretim kurumu ya da ulusal yükseköğretim hareketlilik konsorsiyumu koordinatörü tarafından yapılmalıdır. Bireysel başvuru kabul edilmemektedir</a:t>
            </a:r>
            <a:r>
              <a:rPr lang="tr-TR" dirty="0" smtClean="0"/>
              <a:t>.</a:t>
            </a:r>
          </a:p>
          <a:p>
            <a:pPr algn="just">
              <a:tabLst>
                <a:tab pos="354013" algn="l"/>
              </a:tabLst>
            </a:pPr>
            <a:endParaRPr lang="tr-TR" dirty="0" smtClean="0"/>
          </a:p>
          <a:p>
            <a:pPr algn="just">
              <a:tabLst>
                <a:tab pos="354013" algn="l"/>
              </a:tabLst>
            </a:pPr>
            <a:r>
              <a:rPr lang="tr-TR" dirty="0" smtClean="0"/>
              <a:t>*	Ders </a:t>
            </a:r>
            <a:r>
              <a:rPr lang="tr-TR" dirty="0"/>
              <a:t>vermeye yönelik personel hareketliliğinde; ev sahibi kuruluş ECHE sahibi bir yükseköğretim kurumu olmalıdır. Gönderen kuruluş ise işgücü piyasasında yada eğitim alanında faaliyet gösteren kamu ya da özel kuruluş olabilir</a:t>
            </a:r>
            <a:r>
              <a:rPr lang="tr-TR" dirty="0" smtClean="0"/>
              <a:t>.</a:t>
            </a:r>
          </a:p>
          <a:p>
            <a:pPr algn="just">
              <a:tabLst>
                <a:tab pos="354013" algn="l"/>
              </a:tabLst>
            </a:pPr>
            <a:endParaRPr lang="tr-TR" dirty="0"/>
          </a:p>
          <a:p>
            <a:pPr algn="just">
              <a:tabLst>
                <a:tab pos="354013" algn="l"/>
              </a:tabLst>
            </a:pPr>
            <a:r>
              <a:rPr lang="tr-TR" dirty="0"/>
              <a:t> </a:t>
            </a:r>
            <a:r>
              <a:rPr lang="tr-TR" dirty="0" smtClean="0"/>
              <a:t>*	Eğitim </a:t>
            </a:r>
            <a:r>
              <a:rPr lang="tr-TR" dirty="0"/>
              <a:t>almaya yönelik personel hareketliliğinde; gönderen kuruluş ECHE sahibi bir yükseköğretim kurumu olmalıdır. Ev sahibi kuruluş ise ECHE sahibi bir yükseköğretim kurumu yada işgücü piyasasında yada eğitim alanında faaliyet gösteren kamu ya da özel kuruluş olabilir.</a:t>
            </a:r>
          </a:p>
          <a:p>
            <a:pPr algn="just"/>
            <a:endParaRPr lang="tr-TR" dirty="0"/>
          </a:p>
        </p:txBody>
      </p:sp>
    </p:spTree>
    <p:extLst>
      <p:ext uri="{BB962C8B-B14F-4D97-AF65-F5344CB8AC3E}">
        <p14:creationId xmlns:p14="http://schemas.microsoft.com/office/powerpoint/2010/main" val="1222689308"/>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TotalTime>
  <Words>1056</Words>
  <Application>Microsoft Office PowerPoint</Application>
  <PresentationFormat>On-screen Show (4:3)</PresentationFormat>
  <Paragraphs>310</Paragraphs>
  <Slides>71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71</vt:i4>
      </vt:variant>
    </vt:vector>
  </HeadingPairs>
  <TitlesOfParts>
    <vt:vector size="75" baseType="lpstr">
      <vt:lpstr>Arial</vt:lpstr>
      <vt:lpstr>Calibri</vt:lpstr>
      <vt:lpstr>Times New Roman</vt:lpstr>
      <vt:lpstr>Ofis Teması</vt:lpstr>
      <vt:lpstr>ERASMUS+ BİLGİLENDİRME VE KOORDİNASYON TOPLANTISI</vt:lpstr>
      <vt:lpstr>Erasmus+ Hakkında Genel Bilgi</vt:lpstr>
      <vt:lpstr>Erasmus+ Hakkında Genel Bilgi</vt:lpstr>
      <vt:lpstr>Erasmus+ Hakkında Genel Bilgi</vt:lpstr>
      <vt:lpstr>Erasmus+ Hakkında Genel Bilgi</vt:lpstr>
      <vt:lpstr>Erasmus+ Hakkında Genel Bilgi</vt:lpstr>
      <vt:lpstr>Erasmus+ Hakkında Genel Bilgi</vt:lpstr>
      <vt:lpstr>Erasmus+ Hakkında Genel Bilgi</vt:lpstr>
      <vt:lpstr>Yükseköğretim Personelinin  Hareketliliği  </vt:lpstr>
      <vt:lpstr>Yükseköğretim Personelinin  Hareketliliği</vt:lpstr>
      <vt:lpstr>Yükseköğretim Personelinin  Hareketliliği</vt:lpstr>
      <vt:lpstr>Yükseköğretim Personelinin  Hareketliliği</vt:lpstr>
      <vt:lpstr>Yükseköğretim Personelinin  Hareketliliği</vt:lpstr>
      <vt:lpstr>Yükseköğretim Personelinin  Hareketliliği</vt:lpstr>
      <vt:lpstr>Yükseköğretim Personelinin  Hareketliliği</vt:lpstr>
      <vt:lpstr>Yükseköğretim Personelinin  Hareketliliği</vt:lpstr>
      <vt:lpstr>Yükseköğretim Personelinin  Hareketliliği</vt:lpstr>
      <vt:lpstr>Yükseköğretim Personelinin  Hareketliliği</vt:lpstr>
      <vt:lpstr>Yükseköğretim Personelinin  Hareketliliği</vt:lpstr>
      <vt:lpstr>Yükseköğretim Personelinin  Hareketliliği</vt:lpstr>
      <vt:lpstr>Yükseköğretim Personelinin  Hareketliliği</vt:lpstr>
      <vt:lpstr>Yükseköğretim Personelinin  Hareketliliği</vt:lpstr>
      <vt:lpstr>Yükseköğretim Personelinin  Hareketliliği</vt:lpstr>
      <vt:lpstr>Yükseköğretim Personelinin  Hareketliliği</vt:lpstr>
      <vt:lpstr>Yükseköğretim Personelinin  Hareketliliği</vt:lpstr>
      <vt:lpstr>Başvuru Formunun Doldurulması</vt:lpstr>
      <vt:lpstr>Başvuru Formunun Doldurulması</vt:lpstr>
      <vt:lpstr>Başvuru Formunun Doldurulması</vt:lpstr>
      <vt:lpstr>Başvuru Formunun Doldurulması</vt:lpstr>
      <vt:lpstr>Başvuru Formunun Doldurulması</vt:lpstr>
      <vt:lpstr>Başvuru Formunun Doldurulması</vt:lpstr>
      <vt:lpstr>Başvuru Formunun Doldurulması</vt:lpstr>
      <vt:lpstr>Başvuru Formunun Doldurulması</vt:lpstr>
      <vt:lpstr>Başvuru Formunun Doldurulması</vt:lpstr>
      <vt:lpstr>Başvuru Formunun Doldurulması</vt:lpstr>
      <vt:lpstr>Başvuru Formunun Doldurulması</vt:lpstr>
      <vt:lpstr>Başvuru Formunun Doldurulması</vt:lpstr>
      <vt:lpstr>Başvuru Formunun Doldurulması</vt:lpstr>
      <vt:lpstr>Başvuru Formunun Doldurulması</vt:lpstr>
      <vt:lpstr>Başvuru Formunun Doldurulması</vt:lpstr>
      <vt:lpstr>Başvuru Formunun Doldurulması</vt:lpstr>
      <vt:lpstr>Başvuru Formunun Doldurulması</vt:lpstr>
      <vt:lpstr>Başvuru Formunun Doldurulması</vt:lpstr>
      <vt:lpstr>Başvuru Formunun Doldurulması</vt:lpstr>
      <vt:lpstr>Yükseköğretim personel ders verme ve eğitim alma hareketliliği için hibe sözleşmesi modeli  </vt:lpstr>
      <vt:lpstr>Yükseköğretim personel ders verme ve eğitim alma hareketliliği için hibe sözleşmesi modeli</vt:lpstr>
      <vt:lpstr>Yükseköğretim personel ders verme ve eğitim alma hareketliliği için hibe sözleşmesi modeli</vt:lpstr>
      <vt:lpstr>Yükseköğretim personel ders verme ve eğitim alma hareketliliği için hibe sözleşmesi modeli</vt:lpstr>
      <vt:lpstr>Yükseköğretim personel ders verme ve eğitim alma hareketliliği için hibe sözleşmesi modeli</vt:lpstr>
      <vt:lpstr>Yükseköğretim personel ders verme ve eğitim alma hareketliliği için hibe sözleşmesi modeli</vt:lpstr>
      <vt:lpstr>Yükseköğretim personel ders verme ve eğitim alma hareketliliği için hibe sözleşmesi modeli</vt:lpstr>
      <vt:lpstr>Yükseköğretim personel ders verme ve eğitim alma hareketliliği için hibe sözleşmesi modeli</vt:lpstr>
      <vt:lpstr>Yükseköğretim personel ders verme ve eğitim alma hareketliliği için hibe sözleşmesi modeli</vt:lpstr>
      <vt:lpstr>Yükseköğretim personel ders verme ve eğitim alma hareketliliği için hibe sözleşmesi modeli</vt:lpstr>
      <vt:lpstr>Yükseköğretim personel ders verme ve eğitim alma hareketliliği için hibe sözleşmesi modeli</vt:lpstr>
      <vt:lpstr>Yükseköğretim personel ders verme ve eğitim alma hareketliliği için hibe sözleşmesi modeli</vt:lpstr>
      <vt:lpstr>Yükseköğretim personel ders verme ve eğitim alma hareketliliği için hibe sözleşmesi modeli</vt:lpstr>
      <vt:lpstr>Yükseköğretim personel ders verme ve eğitim alma hareketliliği için hibe sözleşmesi modeli</vt:lpstr>
      <vt:lpstr>Yükseköğretim personel ders verme ve eğitim alma hareketliliği için hibe sözleşmesi modeli</vt:lpstr>
      <vt:lpstr>Yükseköğretim personel ders verme ve eğitim alma hareketliliği için hibe sözleşmesi modeli</vt:lpstr>
      <vt:lpstr>Yükseköğretim personel ders verme ve eğitim alma hareketliliği için hibe sözleşmesi modeli</vt:lpstr>
      <vt:lpstr>Yükseköğretim personel ders verme ve eğitim alma hareketliliği için hibe sözleşmesi modeli</vt:lpstr>
      <vt:lpstr>Yükseköğretim personel ders verme ve eğitim alma hareketliliği için hibe sözleşmesi modeli</vt:lpstr>
      <vt:lpstr>Yükseköğretim personel ders verme ve eğitim alma hareketliliği için hibe sözleşmesi modeli</vt:lpstr>
      <vt:lpstr> Uygunluk Kontrolü</vt:lpstr>
      <vt:lpstr>  Uygunluk Kontrolü</vt:lpstr>
      <vt:lpstr>  Uygunluk Kontrolü</vt:lpstr>
      <vt:lpstr>Uygunluk Kontrolü</vt:lpstr>
      <vt:lpstr>Uygunluk Kontrolü</vt:lpstr>
      <vt:lpstr>Uygunluk Kontrolü</vt:lpstr>
      <vt:lpstr>Uygunluk Kontrolü</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ALİ OSMAN TOKAT</dc:creator>
  <cp:lastModifiedBy>ÖZGÜR ÇERÇİ</cp:lastModifiedBy>
  <cp:revision>56</cp:revision>
  <dcterms:created xsi:type="dcterms:W3CDTF">2017-12-08T12:49:02Z</dcterms:created>
  <dcterms:modified xsi:type="dcterms:W3CDTF">2017-12-15T12:33:48Z</dcterms:modified>
</cp:coreProperties>
</file>